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Inter" panose="02000503000000020004" pitchFamily="2" charset="0"/>
      <p:regular r:id="rId30"/>
      <p:bold r:id="rId31"/>
    </p:embeddedFont>
    <p:embeddedFont>
      <p:font typeface="Inter ExtraBold" panose="02000503000000020004" pitchFamily="2" charset="0"/>
      <p:bold r:id="rId32"/>
    </p:embeddedFont>
    <p:embeddedFont>
      <p:font typeface="Montserrat ExtraBold" panose="020F0502020204030204" pitchFamily="34" charset="0"/>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jdGFGDTnaPLLtgjphhuV0NfyiRd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44F1B0-420A-4918-BD04-AD96807CD47C}">
  <a:tblStyle styleId="{5B44F1B0-420A-4918-BD04-AD96807CD47C}"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78" d="100"/>
          <a:sy n="78" d="100"/>
        </p:scale>
        <p:origin x="36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34016b1b9f_4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Rainbow Resource Centre. About us [Internet]. Winnipeg;2022 [cited 2022 Jun 13]. Available from: https://rainbowresourcecentre.org/about</a:t>
            </a:r>
            <a:endParaRPr/>
          </a:p>
        </p:txBody>
      </p:sp>
      <p:sp>
        <p:nvSpPr>
          <p:cNvPr id="214" name="Google Shape;214;g134016b1b9f_4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3209e2f96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13209e2f96e_0_1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4016b1b9f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Reyner A, Matties Z. Indigenous People of Manitoba A guide for newcomers: A resource guide compiled by Anika Reynar and Zoe Matties for Mennonite Central Committee Manitoba [Internet]. Winnipeg; 2015 [cited 2022 Jun 13]. Available from: https://www.immigratemanitoba.com/wp-content/uploads/2016/07/indigenousguide-web-version2b.pdf </a:t>
            </a:r>
            <a:endParaRPr>
              <a:solidFill>
                <a:schemeClr val="dk1"/>
              </a:solidFill>
            </a:endParaRPr>
          </a:p>
          <a:p>
            <a:pPr marL="0" lvl="0" indent="0" algn="l" rtl="0">
              <a:spcBef>
                <a:spcPts val="0"/>
              </a:spcBef>
              <a:spcAft>
                <a:spcPts val="0"/>
              </a:spcAft>
              <a:buNone/>
            </a:pPr>
            <a:endParaRPr/>
          </a:p>
        </p:txBody>
      </p:sp>
      <p:sp>
        <p:nvSpPr>
          <p:cNvPr id="250" name="Google Shape;250;g134016b1b9f_2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34016b1b9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134016b1b9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324eb2425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References: </a:t>
            </a:r>
            <a:r>
              <a:rPr lang="en-CA" sz="1100" b="0" i="0" u="none" strike="noStrike" cap="none" dirty="0" err="1">
                <a:solidFill>
                  <a:srgbClr val="000000"/>
                </a:solidFill>
                <a:effectLst/>
                <a:latin typeface="Arial"/>
                <a:ea typeface="Arial"/>
                <a:cs typeface="Arial"/>
                <a:sym typeface="Arial"/>
              </a:rPr>
              <a:t>Hieftje</a:t>
            </a:r>
            <a:r>
              <a:rPr lang="en-CA" sz="1100" b="0" i="0" u="none" strike="noStrike" cap="none" dirty="0">
                <a:solidFill>
                  <a:srgbClr val="000000"/>
                </a:solidFill>
                <a:effectLst/>
                <a:latin typeface="Arial"/>
                <a:ea typeface="Arial"/>
                <a:cs typeface="Arial"/>
                <a:sym typeface="Arial"/>
              </a:rPr>
              <a:t>, K., Duncan, L. R., &amp; </a:t>
            </a:r>
            <a:r>
              <a:rPr lang="en-CA" sz="1100" b="0" i="0" u="none" strike="noStrike" cap="none" dirty="0" err="1">
                <a:solidFill>
                  <a:srgbClr val="000000"/>
                </a:solidFill>
                <a:effectLst/>
                <a:latin typeface="Arial"/>
                <a:ea typeface="Arial"/>
                <a:cs typeface="Arial"/>
                <a:sym typeface="Arial"/>
              </a:rPr>
              <a:t>Fiellin</a:t>
            </a:r>
            <a:r>
              <a:rPr lang="en-CA" sz="1100" b="0" i="0" u="none" strike="noStrike" cap="none" dirty="0">
                <a:solidFill>
                  <a:srgbClr val="000000"/>
                </a:solidFill>
                <a:effectLst/>
                <a:latin typeface="Arial"/>
                <a:ea typeface="Arial"/>
                <a:cs typeface="Arial"/>
                <a:sym typeface="Arial"/>
              </a:rPr>
              <a:t>, L. E. (2014). Novel methods to collect meaningful data from adolescents for the development of health interventions. </a:t>
            </a:r>
            <a:r>
              <a:rPr lang="en-CA" sz="1100" b="0" i="1" u="none" strike="noStrike" cap="none" dirty="0">
                <a:solidFill>
                  <a:srgbClr val="000000"/>
                </a:solidFill>
                <a:effectLst/>
                <a:latin typeface="Arial"/>
                <a:ea typeface="Arial"/>
                <a:cs typeface="Arial"/>
                <a:sym typeface="Arial"/>
              </a:rPr>
              <a:t>Health promotion practice</a:t>
            </a:r>
            <a:r>
              <a:rPr lang="en-CA" sz="1100" b="0" i="0" u="none" strike="noStrike" cap="none" dirty="0">
                <a:solidFill>
                  <a:srgbClr val="000000"/>
                </a:solidFill>
                <a:effectLst/>
                <a:latin typeface="Arial"/>
                <a:ea typeface="Arial"/>
                <a:cs typeface="Arial"/>
                <a:sym typeface="Arial"/>
              </a:rPr>
              <a:t>, </a:t>
            </a:r>
            <a:r>
              <a:rPr lang="en-CA" sz="1100" b="0" i="1" u="none" strike="noStrike" cap="none" dirty="0">
                <a:solidFill>
                  <a:srgbClr val="000000"/>
                </a:solidFill>
                <a:effectLst/>
                <a:latin typeface="Arial"/>
                <a:ea typeface="Arial"/>
                <a:cs typeface="Arial"/>
                <a:sym typeface="Arial"/>
              </a:rPr>
              <a:t>15</a:t>
            </a:r>
            <a:r>
              <a:rPr lang="en-CA" sz="1100" b="0" i="0" u="none" strike="noStrike" cap="none" dirty="0">
                <a:solidFill>
                  <a:srgbClr val="000000"/>
                </a:solidFill>
                <a:effectLst/>
                <a:latin typeface="Arial"/>
                <a:ea typeface="Arial"/>
                <a:cs typeface="Arial"/>
                <a:sym typeface="Arial"/>
              </a:rPr>
              <a:t>(5), 714–722. https://</a:t>
            </a:r>
            <a:r>
              <a:rPr lang="en-CA" sz="1100" b="0" i="0" u="none" strike="noStrike" cap="none" dirty="0" err="1">
                <a:solidFill>
                  <a:srgbClr val="000000"/>
                </a:solidFill>
                <a:effectLst/>
                <a:latin typeface="Arial"/>
                <a:ea typeface="Arial"/>
                <a:cs typeface="Arial"/>
                <a:sym typeface="Arial"/>
              </a:rPr>
              <a:t>doi.org</a:t>
            </a:r>
            <a:r>
              <a:rPr lang="en-CA" sz="1100" b="0" i="0" u="none" strike="noStrike" cap="none" dirty="0">
                <a:solidFill>
                  <a:srgbClr val="000000"/>
                </a:solidFill>
                <a:effectLst/>
                <a:latin typeface="Arial"/>
                <a:ea typeface="Arial"/>
                <a:cs typeface="Arial"/>
                <a:sym typeface="Arial"/>
              </a:rPr>
              <a:t>/10.1177/1524839914521211</a:t>
            </a:r>
            <a:endParaRPr dirty="0"/>
          </a:p>
        </p:txBody>
      </p:sp>
      <p:sp>
        <p:nvSpPr>
          <p:cNvPr id="302" name="Google Shape;302;g1324eb2425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34016b1b9f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134016b1b9f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24eb2425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1324eb24259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34016b1b9f_3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134016b1b9f_3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34016b1b9f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134016b1b9f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3209e2f96e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13209e2f96e_0_1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324eb2425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1324eb24259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32ec41444c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32ec41444c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324eb2425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Describe colors as likelihood assessment</a:t>
            </a:r>
            <a:endParaRPr/>
          </a:p>
        </p:txBody>
      </p:sp>
      <p:sp>
        <p:nvSpPr>
          <p:cNvPr id="402" name="Google Shape;402;g1324eb24259_0_1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3209e2f96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13209e2f96e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209e2f96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13209e2f96e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324eb2425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1324eb24259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209e2f96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Rainbow Resource Centre. About us [Internet]. Winnipeg;2022 [cited 2022 Jun 13]. Available from: https://rainbowresourcecentre.org/about</a:t>
            </a:r>
            <a:endParaRPr/>
          </a:p>
        </p:txBody>
      </p:sp>
      <p:sp>
        <p:nvSpPr>
          <p:cNvPr id="154" name="Google Shape;154;g13209e2f96e_0_1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324eb2425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1324eb24259_0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4016b1b9f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Rainbow Resource Centre. About us [Internet]. Winnipeg;2022 [cited 2022 Jun 13]. Available from: https://rainbowresourcecentre.org/about</a:t>
            </a:r>
            <a:endParaRPr/>
          </a:p>
        </p:txBody>
      </p:sp>
      <p:sp>
        <p:nvSpPr>
          <p:cNvPr id="200" name="Google Shape;200;g134016b1b9f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34016b1b9f_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Rainbow Resource Centre. About us [Internet]. Winnipeg;2022 [cited 2022 Jun 13]. Available from: https://rainbowresourcecentre.org/about</a:t>
            </a:r>
            <a:endParaRPr/>
          </a:p>
        </p:txBody>
      </p:sp>
      <p:sp>
        <p:nvSpPr>
          <p:cNvPr id="207" name="Google Shape;207;g134016b1b9f_4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1792288" y="612775"/>
            <a:ext cx="5486400" cy="4114800"/>
          </a:xfrm>
          <a:prstGeom prst="rect">
            <a:avLst/>
          </a:prstGeom>
          <a:noFill/>
          <a:ln>
            <a:noFill/>
          </a:ln>
        </p:spPr>
      </p:sp>
      <p:sp>
        <p:nvSpPr>
          <p:cNvPr id="64" name="Google Shape;64;p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a:blip r:embed="rId3">
            <a:alphaModFix/>
          </a:blip>
          <a:stretch>
            <a:fillRect/>
          </a:stretch>
        </p:blipFill>
        <p:spPr>
          <a:xfrm>
            <a:off x="8289229" y="5978400"/>
            <a:ext cx="4503349" cy="4503349"/>
          </a:xfrm>
          <a:prstGeom prst="rect">
            <a:avLst/>
          </a:prstGeom>
          <a:noFill/>
          <a:ln>
            <a:noFill/>
          </a:ln>
        </p:spPr>
      </p:pic>
      <p:sp>
        <p:nvSpPr>
          <p:cNvPr id="85" name="Google Shape;85;p1"/>
          <p:cNvSpPr txBox="1"/>
          <p:nvPr/>
        </p:nvSpPr>
        <p:spPr>
          <a:xfrm>
            <a:off x="1070811" y="3812718"/>
            <a:ext cx="12196200" cy="800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200">
                <a:solidFill>
                  <a:srgbClr val="434343"/>
                </a:solidFill>
                <a:latin typeface="Inter"/>
                <a:ea typeface="Inter"/>
                <a:cs typeface="Inter"/>
                <a:sym typeface="Inter"/>
              </a:rPr>
              <a:t>EVALUATION </a:t>
            </a:r>
            <a:r>
              <a:rPr lang="en-US" sz="5200" b="0" i="0" u="none" strike="noStrike" cap="none">
                <a:solidFill>
                  <a:srgbClr val="434343"/>
                </a:solidFill>
                <a:latin typeface="Inter"/>
                <a:ea typeface="Inter"/>
                <a:cs typeface="Inter"/>
                <a:sym typeface="Inter"/>
              </a:rPr>
              <a:t>PROPOSAL</a:t>
            </a:r>
            <a:r>
              <a:rPr lang="en-US" sz="5200">
                <a:solidFill>
                  <a:srgbClr val="434343"/>
                </a:solidFill>
                <a:latin typeface="Inter"/>
                <a:ea typeface="Inter"/>
                <a:cs typeface="Inter"/>
                <a:sym typeface="Inter"/>
              </a:rPr>
              <a:t> FOR THE</a:t>
            </a:r>
            <a:endParaRPr sz="100">
              <a:solidFill>
                <a:srgbClr val="434343"/>
              </a:solidFill>
            </a:endParaRPr>
          </a:p>
        </p:txBody>
      </p:sp>
      <p:sp>
        <p:nvSpPr>
          <p:cNvPr id="86" name="Google Shape;86;p1"/>
          <p:cNvSpPr txBox="1"/>
          <p:nvPr/>
        </p:nvSpPr>
        <p:spPr>
          <a:xfrm>
            <a:off x="1070798" y="4690225"/>
            <a:ext cx="11844900" cy="1031400"/>
          </a:xfrm>
          <a:prstGeom prst="rect">
            <a:avLst/>
          </a:prstGeom>
          <a:noFill/>
          <a:ln>
            <a:noFill/>
          </a:ln>
        </p:spPr>
        <p:txBody>
          <a:bodyPr spcFirstLastPara="1" wrap="square" lIns="0" tIns="0" rIns="0" bIns="0" anchor="t" anchorCtr="0">
            <a:spAutoFit/>
          </a:bodyPr>
          <a:lstStyle/>
          <a:p>
            <a:pPr marL="0" marR="0" lvl="0" indent="0" algn="l" rtl="0">
              <a:lnSpc>
                <a:spcPct val="139989"/>
              </a:lnSpc>
              <a:spcBef>
                <a:spcPts val="0"/>
              </a:spcBef>
              <a:spcAft>
                <a:spcPts val="0"/>
              </a:spcAft>
              <a:buNone/>
            </a:pPr>
            <a:r>
              <a:rPr lang="en-US" sz="6700" b="1">
                <a:solidFill>
                  <a:srgbClr val="434343"/>
                </a:solidFill>
                <a:latin typeface="Inter"/>
                <a:ea typeface="Inter"/>
                <a:cs typeface="Inter"/>
                <a:sym typeface="Inter"/>
              </a:rPr>
              <a:t>2SLGBTQ+ Youth Program</a:t>
            </a:r>
            <a:endParaRPr sz="100">
              <a:solidFill>
                <a:srgbClr val="434343"/>
              </a:solidFill>
            </a:endParaRPr>
          </a:p>
        </p:txBody>
      </p:sp>
      <p:sp>
        <p:nvSpPr>
          <p:cNvPr id="87" name="Google Shape;87;p1"/>
          <p:cNvSpPr txBox="1"/>
          <p:nvPr/>
        </p:nvSpPr>
        <p:spPr>
          <a:xfrm>
            <a:off x="1070811" y="7077766"/>
            <a:ext cx="7371300" cy="849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i="0" u="none" strike="noStrike" cap="none">
                <a:solidFill>
                  <a:srgbClr val="434343"/>
                </a:solidFill>
                <a:latin typeface="Inter"/>
                <a:ea typeface="Inter"/>
                <a:cs typeface="Inter"/>
                <a:sym typeface="Inter"/>
              </a:rPr>
              <a:t>CESEF Student Case Competition </a:t>
            </a:r>
            <a:endParaRPr sz="2300" b="1" i="0" u="none" strike="noStrike" cap="none">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r>
              <a:rPr lang="en-US" sz="2300" b="1">
                <a:solidFill>
                  <a:srgbClr val="434343"/>
                </a:solidFill>
                <a:latin typeface="Inter"/>
                <a:ea typeface="Inter"/>
                <a:cs typeface="Inter"/>
                <a:sym typeface="Inter"/>
              </a:rPr>
              <a:t>June 13, 2022</a:t>
            </a:r>
            <a:endParaRPr sz="2300" b="1">
              <a:solidFill>
                <a:srgbClr val="434343"/>
              </a:solidFill>
              <a:latin typeface="Inter"/>
              <a:ea typeface="Inter"/>
              <a:cs typeface="Inter"/>
              <a:sym typeface="Inter"/>
            </a:endParaRPr>
          </a:p>
        </p:txBody>
      </p:sp>
      <p:sp>
        <p:nvSpPr>
          <p:cNvPr id="88" name="Google Shape;88;p1"/>
          <p:cNvSpPr txBox="1"/>
          <p:nvPr/>
        </p:nvSpPr>
        <p:spPr>
          <a:xfrm>
            <a:off x="1070811" y="6604737"/>
            <a:ext cx="7371300" cy="354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i="0" u="none" strike="noStrike" cap="none">
                <a:solidFill>
                  <a:srgbClr val="434343"/>
                </a:solidFill>
                <a:latin typeface="Inter"/>
                <a:ea typeface="Inter"/>
                <a:cs typeface="Inter"/>
                <a:sym typeface="Inter"/>
              </a:rPr>
              <a:t>Prepared for: </a:t>
            </a:r>
            <a:r>
              <a:rPr lang="en-US" sz="2300" b="1">
                <a:solidFill>
                  <a:srgbClr val="434343"/>
                </a:solidFill>
                <a:latin typeface="Inter"/>
                <a:ea typeface="Inter"/>
                <a:cs typeface="Inter"/>
                <a:sym typeface="Inter"/>
              </a:rPr>
              <a:t>Winnipeg Rainbow Resource Centre</a:t>
            </a:r>
            <a:endParaRPr b="1">
              <a:solidFill>
                <a:srgbClr val="434343"/>
              </a:solidFill>
            </a:endParaRPr>
          </a:p>
        </p:txBody>
      </p:sp>
      <p:pic>
        <p:nvPicPr>
          <p:cNvPr id="89" name="Google Shape;89;p1"/>
          <p:cNvPicPr preferRelativeResize="0"/>
          <p:nvPr/>
        </p:nvPicPr>
        <p:blipFill>
          <a:blip r:embed="rId4">
            <a:alphaModFix/>
          </a:blip>
          <a:stretch>
            <a:fillRect/>
          </a:stretch>
        </p:blipFill>
        <p:spPr>
          <a:xfrm>
            <a:off x="362050" y="342299"/>
            <a:ext cx="3560566" cy="1738750"/>
          </a:xfrm>
          <a:prstGeom prst="rect">
            <a:avLst/>
          </a:prstGeom>
          <a:noFill/>
          <a:ln>
            <a:noFill/>
          </a:ln>
        </p:spPr>
      </p:pic>
      <p:sp>
        <p:nvSpPr>
          <p:cNvPr id="90" name="Google Shape;90;p1"/>
          <p:cNvSpPr/>
          <p:nvPr/>
        </p:nvSpPr>
        <p:spPr>
          <a:xfrm rot="-7020653">
            <a:off x="10242026" y="223369"/>
            <a:ext cx="13121376" cy="7474912"/>
          </a:xfrm>
          <a:prstGeom prst="rect">
            <a:avLst/>
          </a:prstGeom>
          <a:solidFill>
            <a:srgbClr val="275F6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134016b1b9f_4_52"/>
          <p:cNvSpPr txBox="1"/>
          <p:nvPr/>
        </p:nvSpPr>
        <p:spPr>
          <a:xfrm>
            <a:off x="1957724" y="156975"/>
            <a:ext cx="4648800" cy="2154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endParaRPr>
              <a:solidFill>
                <a:srgbClr val="434343"/>
              </a:solidFill>
            </a:endParaRPr>
          </a:p>
        </p:txBody>
      </p:sp>
      <p:pic>
        <p:nvPicPr>
          <p:cNvPr id="217" name="Google Shape;217;g134016b1b9f_4_52"/>
          <p:cNvPicPr preferRelativeResize="0"/>
          <p:nvPr/>
        </p:nvPicPr>
        <p:blipFill>
          <a:blip r:embed="rId3">
            <a:alphaModFix/>
          </a:blip>
          <a:stretch>
            <a:fillRect/>
          </a:stretch>
        </p:blipFill>
        <p:spPr>
          <a:xfrm>
            <a:off x="156975" y="156975"/>
            <a:ext cx="1557550" cy="760600"/>
          </a:xfrm>
          <a:prstGeom prst="rect">
            <a:avLst/>
          </a:prstGeom>
          <a:noFill/>
          <a:ln>
            <a:noFill/>
          </a:ln>
        </p:spPr>
      </p:pic>
      <p:pic>
        <p:nvPicPr>
          <p:cNvPr id="218" name="Google Shape;218;g134016b1b9f_4_52"/>
          <p:cNvPicPr preferRelativeResize="0"/>
          <p:nvPr/>
        </p:nvPicPr>
        <p:blipFill>
          <a:blip r:embed="rId4">
            <a:alphaModFix/>
          </a:blip>
          <a:stretch>
            <a:fillRect/>
          </a:stretch>
        </p:blipFill>
        <p:spPr>
          <a:xfrm>
            <a:off x="1957725" y="0"/>
            <a:ext cx="14701951" cy="10287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pSp>
        <p:nvGrpSpPr>
          <p:cNvPr id="223" name="Google Shape;223;g13209e2f96e_0_130"/>
          <p:cNvGrpSpPr/>
          <p:nvPr/>
        </p:nvGrpSpPr>
        <p:grpSpPr>
          <a:xfrm>
            <a:off x="1151795" y="2086198"/>
            <a:ext cx="16450196" cy="7477421"/>
            <a:chOff x="238125" y="1335475"/>
            <a:chExt cx="5418735" cy="3034175"/>
          </a:xfrm>
        </p:grpSpPr>
        <p:sp>
          <p:nvSpPr>
            <p:cNvPr id="224" name="Google Shape;224;g13209e2f96e_0_130"/>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noFill/>
            <a:ln w="9525" cap="flat" cmpd="sng">
              <a:solidFill>
                <a:srgbClr val="A5B7C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25" name="Google Shape;225;g13209e2f96e_0_130"/>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noFill/>
            <a:ln w="9525" cap="flat" cmpd="sng">
              <a:solidFill>
                <a:srgbClr val="869FB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26" name="Google Shape;226;g13209e2f96e_0_130"/>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noFill/>
            <a:ln w="9525" cap="flat" cmpd="sng">
              <a:solidFill>
                <a:srgbClr val="445D73"/>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227" name="Google Shape;227;g13209e2f96e_0_130"/>
          <p:cNvSpPr txBox="1"/>
          <p:nvPr/>
        </p:nvSpPr>
        <p:spPr>
          <a:xfrm>
            <a:off x="4083950" y="680800"/>
            <a:ext cx="11618700" cy="892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4399" b="1">
                <a:solidFill>
                  <a:srgbClr val="434343"/>
                </a:solidFill>
                <a:latin typeface="Inter"/>
                <a:ea typeface="Inter"/>
                <a:cs typeface="Inter"/>
                <a:sym typeface="Inter"/>
              </a:rPr>
              <a:t>Assumptions, Risks, and External Factors</a:t>
            </a:r>
            <a:r>
              <a:rPr lang="en-US" sz="5799" b="1">
                <a:solidFill>
                  <a:srgbClr val="434343"/>
                </a:solidFill>
                <a:latin typeface="Inter"/>
                <a:ea typeface="Inter"/>
                <a:cs typeface="Inter"/>
                <a:sym typeface="Inter"/>
              </a:rPr>
              <a:t> </a:t>
            </a:r>
            <a:endParaRPr>
              <a:solidFill>
                <a:srgbClr val="434343"/>
              </a:solidFill>
            </a:endParaRPr>
          </a:p>
        </p:txBody>
      </p:sp>
      <p:sp>
        <p:nvSpPr>
          <p:cNvPr id="228" name="Google Shape;228;g13209e2f96e_0_130"/>
          <p:cNvSpPr txBox="1"/>
          <p:nvPr/>
        </p:nvSpPr>
        <p:spPr>
          <a:xfrm>
            <a:off x="1450484" y="2736150"/>
            <a:ext cx="4713900" cy="4814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434343"/>
                </a:solidFill>
                <a:latin typeface="Inter"/>
                <a:ea typeface="Inter"/>
                <a:cs typeface="Inter"/>
                <a:sym typeface="Inter"/>
              </a:rPr>
              <a:t>Assumptions</a:t>
            </a:r>
            <a:endParaRPr sz="2300" b="1">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Youth are willing to engage in the evaluation </a:t>
            </a:r>
            <a:endParaRPr sz="2300">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The program continues to secure resources and funding from United Way </a:t>
            </a:r>
            <a:endParaRPr sz="2300">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Two-spirit leaders and/or Elders, BIPOC leaders, and 2SLGBTQ+ leaders are able to assist in facilitation  </a:t>
            </a:r>
            <a:endParaRPr sz="2300">
              <a:solidFill>
                <a:srgbClr val="434343"/>
              </a:solidFill>
              <a:latin typeface="Inter"/>
              <a:ea typeface="Inter"/>
              <a:cs typeface="Inter"/>
              <a:sym typeface="Inter"/>
            </a:endParaRPr>
          </a:p>
        </p:txBody>
      </p:sp>
      <p:pic>
        <p:nvPicPr>
          <p:cNvPr id="229" name="Google Shape;229;g13209e2f96e_0_130"/>
          <p:cNvPicPr preferRelativeResize="0"/>
          <p:nvPr/>
        </p:nvPicPr>
        <p:blipFill>
          <a:blip r:embed="rId3">
            <a:alphaModFix/>
          </a:blip>
          <a:stretch>
            <a:fillRect/>
          </a:stretch>
        </p:blipFill>
        <p:spPr>
          <a:xfrm>
            <a:off x="634400" y="540376"/>
            <a:ext cx="2402780" cy="1173350"/>
          </a:xfrm>
          <a:prstGeom prst="rect">
            <a:avLst/>
          </a:prstGeom>
          <a:noFill/>
          <a:ln>
            <a:noFill/>
          </a:ln>
        </p:spPr>
      </p:pic>
      <p:sp>
        <p:nvSpPr>
          <p:cNvPr id="230" name="Google Shape;230;g13209e2f96e_0_130"/>
          <p:cNvSpPr txBox="1"/>
          <p:nvPr/>
        </p:nvSpPr>
        <p:spPr>
          <a:xfrm>
            <a:off x="6918709" y="4299600"/>
            <a:ext cx="4713900" cy="2832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434343"/>
                </a:solidFill>
                <a:latin typeface="Inter"/>
                <a:ea typeface="Inter"/>
                <a:cs typeface="Inter"/>
                <a:sym typeface="Inter"/>
              </a:rPr>
              <a:t>Risks</a:t>
            </a:r>
            <a:endParaRPr sz="2300" b="1">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Loss of resources and funding from United Way or other potential funding bodies </a:t>
            </a:r>
            <a:endParaRPr sz="2300">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Lack of community support </a:t>
            </a:r>
            <a:endParaRPr sz="2300">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endParaRPr sz="2300">
              <a:solidFill>
                <a:srgbClr val="434343"/>
              </a:solidFill>
              <a:latin typeface="Inter"/>
              <a:ea typeface="Inter"/>
              <a:cs typeface="Inter"/>
              <a:sym typeface="Inter"/>
            </a:endParaRPr>
          </a:p>
        </p:txBody>
      </p:sp>
      <p:sp>
        <p:nvSpPr>
          <p:cNvPr id="231" name="Google Shape;231;g13209e2f96e_0_130"/>
          <p:cNvSpPr txBox="1"/>
          <p:nvPr/>
        </p:nvSpPr>
        <p:spPr>
          <a:xfrm>
            <a:off x="12155609" y="2736150"/>
            <a:ext cx="4713900" cy="6797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434343"/>
                </a:solidFill>
                <a:latin typeface="Inter"/>
                <a:ea typeface="Inter"/>
                <a:cs typeface="Inter"/>
                <a:sym typeface="Inter"/>
              </a:rPr>
              <a:t>External Factors </a:t>
            </a:r>
            <a:endParaRPr sz="2300" b="1">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Adaptation to public health measures (e.g. social distancing to limit communicable disease during COVID, avoiding outdoor travel during heatwaves) </a:t>
            </a:r>
            <a:endParaRPr sz="2300">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Shifting guidelines and potential new direction from evidence </a:t>
            </a:r>
            <a:endParaRPr sz="2300">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Changes to provincial and/or federal landscape to 2SLGBTQ+ structures, rights, and policies</a:t>
            </a:r>
            <a:endParaRPr sz="2300">
              <a:solidFill>
                <a:srgbClr val="434343"/>
              </a:solidFill>
              <a:latin typeface="Inter"/>
              <a:ea typeface="Inter"/>
              <a:cs typeface="Inter"/>
              <a:sym typeface="Inter"/>
            </a:endParaRPr>
          </a:p>
        </p:txBody>
      </p:sp>
      <p:grpSp>
        <p:nvGrpSpPr>
          <p:cNvPr id="232" name="Google Shape;232;g13209e2f96e_0_130"/>
          <p:cNvGrpSpPr/>
          <p:nvPr/>
        </p:nvGrpSpPr>
        <p:grpSpPr>
          <a:xfrm>
            <a:off x="3545814" y="2325372"/>
            <a:ext cx="704518" cy="698855"/>
            <a:chOff x="2139425" y="2682250"/>
            <a:chExt cx="298550" cy="296150"/>
          </a:xfrm>
        </p:grpSpPr>
        <p:sp>
          <p:nvSpPr>
            <p:cNvPr id="233" name="Google Shape;233;g13209e2f96e_0_130"/>
            <p:cNvSpPr/>
            <p:nvPr/>
          </p:nvSpPr>
          <p:spPr>
            <a:xfrm>
              <a:off x="2139425" y="2787000"/>
              <a:ext cx="159125" cy="191400"/>
            </a:xfrm>
            <a:custGeom>
              <a:avLst/>
              <a:gdLst/>
              <a:ahLst/>
              <a:cxnLst/>
              <a:rect l="l" t="t" r="r" b="b"/>
              <a:pathLst>
                <a:path w="6365" h="7656" extrusionOk="0">
                  <a:moveTo>
                    <a:pt x="3214" y="630"/>
                  </a:moveTo>
                  <a:cubicBezTo>
                    <a:pt x="3813" y="630"/>
                    <a:pt x="4286" y="1103"/>
                    <a:pt x="4286" y="1670"/>
                  </a:cubicBezTo>
                  <a:cubicBezTo>
                    <a:pt x="4286" y="2206"/>
                    <a:pt x="3813" y="2678"/>
                    <a:pt x="3214" y="2678"/>
                  </a:cubicBezTo>
                  <a:cubicBezTo>
                    <a:pt x="2647" y="2678"/>
                    <a:pt x="2175" y="2206"/>
                    <a:pt x="2175" y="1670"/>
                  </a:cubicBezTo>
                  <a:cubicBezTo>
                    <a:pt x="2175" y="1166"/>
                    <a:pt x="2647" y="630"/>
                    <a:pt x="3214" y="630"/>
                  </a:cubicBezTo>
                  <a:close/>
                  <a:moveTo>
                    <a:pt x="3183" y="3403"/>
                  </a:moveTo>
                  <a:cubicBezTo>
                    <a:pt x="4538" y="3403"/>
                    <a:pt x="5609" y="4506"/>
                    <a:pt x="5609" y="5829"/>
                  </a:cubicBezTo>
                  <a:lnTo>
                    <a:pt x="5609" y="6931"/>
                  </a:lnTo>
                  <a:lnTo>
                    <a:pt x="757" y="6931"/>
                  </a:lnTo>
                  <a:lnTo>
                    <a:pt x="757" y="5829"/>
                  </a:lnTo>
                  <a:cubicBezTo>
                    <a:pt x="757" y="4506"/>
                    <a:pt x="1860" y="3403"/>
                    <a:pt x="3183" y="3403"/>
                  </a:cubicBezTo>
                  <a:close/>
                  <a:moveTo>
                    <a:pt x="3183" y="0"/>
                  </a:moveTo>
                  <a:cubicBezTo>
                    <a:pt x="2238" y="0"/>
                    <a:pt x="1419" y="788"/>
                    <a:pt x="1419" y="1733"/>
                  </a:cubicBezTo>
                  <a:cubicBezTo>
                    <a:pt x="1419" y="2206"/>
                    <a:pt x="1608" y="2678"/>
                    <a:pt x="1954" y="2993"/>
                  </a:cubicBezTo>
                  <a:cubicBezTo>
                    <a:pt x="820" y="3466"/>
                    <a:pt x="1" y="4569"/>
                    <a:pt x="1" y="5892"/>
                  </a:cubicBezTo>
                  <a:lnTo>
                    <a:pt x="1" y="7309"/>
                  </a:lnTo>
                  <a:cubicBezTo>
                    <a:pt x="64" y="7498"/>
                    <a:pt x="222" y="7656"/>
                    <a:pt x="442" y="7656"/>
                  </a:cubicBezTo>
                  <a:lnTo>
                    <a:pt x="6018" y="7656"/>
                  </a:lnTo>
                  <a:cubicBezTo>
                    <a:pt x="6207" y="7656"/>
                    <a:pt x="6365" y="7498"/>
                    <a:pt x="6365" y="7309"/>
                  </a:cubicBezTo>
                  <a:lnTo>
                    <a:pt x="6365" y="5892"/>
                  </a:lnTo>
                  <a:cubicBezTo>
                    <a:pt x="6365" y="4569"/>
                    <a:pt x="5546" y="3466"/>
                    <a:pt x="4412" y="2993"/>
                  </a:cubicBezTo>
                  <a:cubicBezTo>
                    <a:pt x="4758" y="2647"/>
                    <a:pt x="4947" y="2206"/>
                    <a:pt x="4947" y="1733"/>
                  </a:cubicBezTo>
                  <a:cubicBezTo>
                    <a:pt x="4947" y="788"/>
                    <a:pt x="4160" y="0"/>
                    <a:pt x="3183"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34" name="Google Shape;234;g13209e2f96e_0_130"/>
            <p:cNvSpPr/>
            <p:nvPr/>
          </p:nvSpPr>
          <p:spPr>
            <a:xfrm>
              <a:off x="2280425" y="2682250"/>
              <a:ext cx="157550" cy="155975"/>
            </a:xfrm>
            <a:custGeom>
              <a:avLst/>
              <a:gdLst/>
              <a:ahLst/>
              <a:cxnLst/>
              <a:rect l="l" t="t" r="r" b="b"/>
              <a:pathLst>
                <a:path w="6302" h="6239" extrusionOk="0">
                  <a:moveTo>
                    <a:pt x="3182" y="662"/>
                  </a:moveTo>
                  <a:cubicBezTo>
                    <a:pt x="4506" y="662"/>
                    <a:pt x="5608" y="1764"/>
                    <a:pt x="5608" y="3088"/>
                  </a:cubicBezTo>
                  <a:cubicBezTo>
                    <a:pt x="5577" y="4442"/>
                    <a:pt x="4474" y="5545"/>
                    <a:pt x="3151" y="5545"/>
                  </a:cubicBezTo>
                  <a:cubicBezTo>
                    <a:pt x="2710" y="5545"/>
                    <a:pt x="2300" y="5419"/>
                    <a:pt x="1954" y="5230"/>
                  </a:cubicBezTo>
                  <a:cubicBezTo>
                    <a:pt x="1891" y="5198"/>
                    <a:pt x="1796" y="5198"/>
                    <a:pt x="1733" y="5198"/>
                  </a:cubicBezTo>
                  <a:lnTo>
                    <a:pt x="946" y="5388"/>
                  </a:lnTo>
                  <a:lnTo>
                    <a:pt x="1166" y="4663"/>
                  </a:lnTo>
                  <a:cubicBezTo>
                    <a:pt x="1198" y="4568"/>
                    <a:pt x="1166" y="4474"/>
                    <a:pt x="1135" y="4411"/>
                  </a:cubicBezTo>
                  <a:cubicBezTo>
                    <a:pt x="883" y="4001"/>
                    <a:pt x="725" y="3560"/>
                    <a:pt x="725" y="3088"/>
                  </a:cubicBezTo>
                  <a:cubicBezTo>
                    <a:pt x="725" y="1764"/>
                    <a:pt x="1828" y="662"/>
                    <a:pt x="3182" y="662"/>
                  </a:cubicBezTo>
                  <a:close/>
                  <a:moveTo>
                    <a:pt x="3151" y="0"/>
                  </a:moveTo>
                  <a:cubicBezTo>
                    <a:pt x="1418" y="0"/>
                    <a:pt x="32" y="1418"/>
                    <a:pt x="32" y="3088"/>
                  </a:cubicBezTo>
                  <a:cubicBezTo>
                    <a:pt x="32" y="3655"/>
                    <a:pt x="158" y="4159"/>
                    <a:pt x="410" y="4631"/>
                  </a:cubicBezTo>
                  <a:lnTo>
                    <a:pt x="32" y="5766"/>
                  </a:lnTo>
                  <a:cubicBezTo>
                    <a:pt x="0" y="5892"/>
                    <a:pt x="32" y="6018"/>
                    <a:pt x="95" y="6144"/>
                  </a:cubicBezTo>
                  <a:cubicBezTo>
                    <a:pt x="189" y="6207"/>
                    <a:pt x="315" y="6238"/>
                    <a:pt x="473" y="6238"/>
                  </a:cubicBezTo>
                  <a:lnTo>
                    <a:pt x="1765" y="5923"/>
                  </a:lnTo>
                  <a:cubicBezTo>
                    <a:pt x="2206" y="6175"/>
                    <a:pt x="2678" y="6238"/>
                    <a:pt x="3182" y="6238"/>
                  </a:cubicBezTo>
                  <a:cubicBezTo>
                    <a:pt x="4915" y="6238"/>
                    <a:pt x="6301" y="4820"/>
                    <a:pt x="6301" y="3151"/>
                  </a:cubicBezTo>
                  <a:cubicBezTo>
                    <a:pt x="6238" y="1418"/>
                    <a:pt x="4884" y="0"/>
                    <a:pt x="3151"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35" name="Google Shape;235;g13209e2f96e_0_130"/>
            <p:cNvSpPr/>
            <p:nvPr/>
          </p:nvSpPr>
          <p:spPr>
            <a:xfrm>
              <a:off x="2349725" y="2725550"/>
              <a:ext cx="18150" cy="17375"/>
            </a:xfrm>
            <a:custGeom>
              <a:avLst/>
              <a:gdLst/>
              <a:ahLst/>
              <a:cxnLst/>
              <a:rect l="l" t="t" r="r" b="b"/>
              <a:pathLst>
                <a:path w="726" h="695" extrusionOk="0">
                  <a:moveTo>
                    <a:pt x="379" y="1"/>
                  </a:moveTo>
                  <a:cubicBezTo>
                    <a:pt x="158" y="1"/>
                    <a:pt x="1" y="158"/>
                    <a:pt x="1" y="348"/>
                  </a:cubicBezTo>
                  <a:cubicBezTo>
                    <a:pt x="1" y="537"/>
                    <a:pt x="158" y="694"/>
                    <a:pt x="379" y="694"/>
                  </a:cubicBezTo>
                  <a:cubicBezTo>
                    <a:pt x="568" y="694"/>
                    <a:pt x="725" y="537"/>
                    <a:pt x="725" y="348"/>
                  </a:cubicBezTo>
                  <a:cubicBezTo>
                    <a:pt x="725" y="158"/>
                    <a:pt x="568" y="1"/>
                    <a:pt x="379"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36" name="Google Shape;236;g13209e2f96e_0_130"/>
            <p:cNvSpPr/>
            <p:nvPr/>
          </p:nvSpPr>
          <p:spPr>
            <a:xfrm>
              <a:off x="2349725" y="2751550"/>
              <a:ext cx="18150" cy="52800"/>
            </a:xfrm>
            <a:custGeom>
              <a:avLst/>
              <a:gdLst/>
              <a:ahLst/>
              <a:cxnLst/>
              <a:rect l="l" t="t" r="r" b="b"/>
              <a:pathLst>
                <a:path w="726" h="2112" extrusionOk="0">
                  <a:moveTo>
                    <a:pt x="379" y="1"/>
                  </a:moveTo>
                  <a:cubicBezTo>
                    <a:pt x="158" y="1"/>
                    <a:pt x="1" y="158"/>
                    <a:pt x="1" y="379"/>
                  </a:cubicBezTo>
                  <a:lnTo>
                    <a:pt x="1" y="1733"/>
                  </a:lnTo>
                  <a:cubicBezTo>
                    <a:pt x="1" y="1954"/>
                    <a:pt x="158" y="2111"/>
                    <a:pt x="379" y="2111"/>
                  </a:cubicBezTo>
                  <a:cubicBezTo>
                    <a:pt x="568" y="2111"/>
                    <a:pt x="725" y="1954"/>
                    <a:pt x="725" y="1733"/>
                  </a:cubicBezTo>
                  <a:lnTo>
                    <a:pt x="725" y="379"/>
                  </a:lnTo>
                  <a:cubicBezTo>
                    <a:pt x="725" y="158"/>
                    <a:pt x="568" y="1"/>
                    <a:pt x="379"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37" name="Google Shape;237;g13209e2f96e_0_130"/>
          <p:cNvGrpSpPr/>
          <p:nvPr/>
        </p:nvGrpSpPr>
        <p:grpSpPr>
          <a:xfrm>
            <a:off x="7957348" y="4010559"/>
            <a:ext cx="651253" cy="651387"/>
            <a:chOff x="6242825" y="2615925"/>
            <a:chExt cx="483125" cy="483225"/>
          </a:xfrm>
        </p:grpSpPr>
        <p:sp>
          <p:nvSpPr>
            <p:cNvPr id="238" name="Google Shape;238;g13209e2f96e_0_130"/>
            <p:cNvSpPr/>
            <p:nvPr/>
          </p:nvSpPr>
          <p:spPr>
            <a:xfrm>
              <a:off x="6242825" y="2672550"/>
              <a:ext cx="483125" cy="426600"/>
            </a:xfrm>
            <a:custGeom>
              <a:avLst/>
              <a:gdLst/>
              <a:ahLst/>
              <a:cxnLst/>
              <a:rect l="l" t="t" r="r" b="b"/>
              <a:pathLst>
                <a:path w="19325" h="17064" extrusionOk="0">
                  <a:moveTo>
                    <a:pt x="10230" y="2331"/>
                  </a:moveTo>
                  <a:cubicBezTo>
                    <a:pt x="11387" y="2603"/>
                    <a:pt x="12437" y="3687"/>
                    <a:pt x="13056" y="5299"/>
                  </a:cubicBezTo>
                  <a:cubicBezTo>
                    <a:pt x="13144" y="5524"/>
                    <a:pt x="13357" y="5662"/>
                    <a:pt x="13583" y="5662"/>
                  </a:cubicBezTo>
                  <a:cubicBezTo>
                    <a:pt x="13652" y="5662"/>
                    <a:pt x="13722" y="5649"/>
                    <a:pt x="13790" y="5623"/>
                  </a:cubicBezTo>
                  <a:cubicBezTo>
                    <a:pt x="14083" y="5511"/>
                    <a:pt x="14228" y="5185"/>
                    <a:pt x="14113" y="4892"/>
                  </a:cubicBezTo>
                  <a:cubicBezTo>
                    <a:pt x="13790" y="4049"/>
                    <a:pt x="13349" y="3307"/>
                    <a:pt x="12830" y="2712"/>
                  </a:cubicBezTo>
                  <a:lnTo>
                    <a:pt x="12830" y="2712"/>
                  </a:lnTo>
                  <a:cubicBezTo>
                    <a:pt x="13911" y="3029"/>
                    <a:pt x="14901" y="3512"/>
                    <a:pt x="15750" y="4143"/>
                  </a:cubicBezTo>
                  <a:cubicBezTo>
                    <a:pt x="16882" y="4988"/>
                    <a:pt x="17649" y="6024"/>
                    <a:pt x="17990" y="7147"/>
                  </a:cubicBezTo>
                  <a:cubicBezTo>
                    <a:pt x="17519" y="6915"/>
                    <a:pt x="17000" y="6794"/>
                    <a:pt x="16476" y="6794"/>
                  </a:cubicBezTo>
                  <a:cubicBezTo>
                    <a:pt x="16469" y="6794"/>
                    <a:pt x="16463" y="6794"/>
                    <a:pt x="16456" y="6794"/>
                  </a:cubicBezTo>
                  <a:cubicBezTo>
                    <a:pt x="15729" y="6794"/>
                    <a:pt x="15040" y="7012"/>
                    <a:pt x="14515" y="7404"/>
                  </a:cubicBezTo>
                  <a:cubicBezTo>
                    <a:pt x="14400" y="7492"/>
                    <a:pt x="14291" y="7588"/>
                    <a:pt x="14192" y="7694"/>
                  </a:cubicBezTo>
                  <a:cubicBezTo>
                    <a:pt x="14092" y="7588"/>
                    <a:pt x="13983" y="7492"/>
                    <a:pt x="13869" y="7404"/>
                  </a:cubicBezTo>
                  <a:cubicBezTo>
                    <a:pt x="13343" y="7012"/>
                    <a:pt x="12655" y="6794"/>
                    <a:pt x="11927" y="6794"/>
                  </a:cubicBezTo>
                  <a:cubicBezTo>
                    <a:pt x="11199" y="6794"/>
                    <a:pt x="10511" y="7012"/>
                    <a:pt x="9986" y="7404"/>
                  </a:cubicBezTo>
                  <a:cubicBezTo>
                    <a:pt x="9871" y="7492"/>
                    <a:pt x="9762" y="7588"/>
                    <a:pt x="9662" y="7694"/>
                  </a:cubicBezTo>
                  <a:cubicBezTo>
                    <a:pt x="9563" y="7588"/>
                    <a:pt x="9454" y="7492"/>
                    <a:pt x="9339" y="7404"/>
                  </a:cubicBezTo>
                  <a:cubicBezTo>
                    <a:pt x="8814" y="7012"/>
                    <a:pt x="8126" y="6794"/>
                    <a:pt x="7398" y="6794"/>
                  </a:cubicBezTo>
                  <a:cubicBezTo>
                    <a:pt x="6670" y="6794"/>
                    <a:pt x="5982" y="7012"/>
                    <a:pt x="5456" y="7404"/>
                  </a:cubicBezTo>
                  <a:cubicBezTo>
                    <a:pt x="5342" y="7492"/>
                    <a:pt x="5233" y="7588"/>
                    <a:pt x="5133" y="7694"/>
                  </a:cubicBezTo>
                  <a:cubicBezTo>
                    <a:pt x="5034" y="7588"/>
                    <a:pt x="4925" y="7492"/>
                    <a:pt x="4810" y="7404"/>
                  </a:cubicBezTo>
                  <a:cubicBezTo>
                    <a:pt x="4285" y="7012"/>
                    <a:pt x="3596" y="6794"/>
                    <a:pt x="2869" y="6794"/>
                  </a:cubicBezTo>
                  <a:cubicBezTo>
                    <a:pt x="2862" y="6794"/>
                    <a:pt x="2856" y="6794"/>
                    <a:pt x="2849" y="6794"/>
                  </a:cubicBezTo>
                  <a:cubicBezTo>
                    <a:pt x="2324" y="6794"/>
                    <a:pt x="1806" y="6915"/>
                    <a:pt x="1335" y="7147"/>
                  </a:cubicBezTo>
                  <a:cubicBezTo>
                    <a:pt x="1676" y="6024"/>
                    <a:pt x="2443" y="4988"/>
                    <a:pt x="3578" y="4143"/>
                  </a:cubicBezTo>
                  <a:cubicBezTo>
                    <a:pt x="4424" y="3512"/>
                    <a:pt x="5414" y="3029"/>
                    <a:pt x="6498" y="2712"/>
                  </a:cubicBezTo>
                  <a:lnTo>
                    <a:pt x="6498" y="2712"/>
                  </a:lnTo>
                  <a:cubicBezTo>
                    <a:pt x="5976" y="3307"/>
                    <a:pt x="5538" y="4049"/>
                    <a:pt x="5212" y="4892"/>
                  </a:cubicBezTo>
                  <a:cubicBezTo>
                    <a:pt x="5097" y="5185"/>
                    <a:pt x="5245" y="5511"/>
                    <a:pt x="5535" y="5623"/>
                  </a:cubicBezTo>
                  <a:cubicBezTo>
                    <a:pt x="5603" y="5649"/>
                    <a:pt x="5673" y="5662"/>
                    <a:pt x="5742" y="5662"/>
                  </a:cubicBezTo>
                  <a:cubicBezTo>
                    <a:pt x="5968" y="5662"/>
                    <a:pt x="6181" y="5524"/>
                    <a:pt x="6269" y="5299"/>
                  </a:cubicBezTo>
                  <a:cubicBezTo>
                    <a:pt x="6891" y="3687"/>
                    <a:pt x="7941" y="2603"/>
                    <a:pt x="9098" y="2331"/>
                  </a:cubicBezTo>
                  <a:lnTo>
                    <a:pt x="9098" y="5097"/>
                  </a:lnTo>
                  <a:cubicBezTo>
                    <a:pt x="9098" y="5408"/>
                    <a:pt x="9351" y="5662"/>
                    <a:pt x="9662" y="5662"/>
                  </a:cubicBezTo>
                  <a:cubicBezTo>
                    <a:pt x="9976" y="5662"/>
                    <a:pt x="10230" y="5408"/>
                    <a:pt x="10230" y="5097"/>
                  </a:cubicBezTo>
                  <a:lnTo>
                    <a:pt x="10230" y="2331"/>
                  </a:lnTo>
                  <a:close/>
                  <a:moveTo>
                    <a:pt x="9662" y="0"/>
                  </a:moveTo>
                  <a:cubicBezTo>
                    <a:pt x="9348" y="0"/>
                    <a:pt x="9098" y="254"/>
                    <a:pt x="9098" y="568"/>
                  </a:cubicBezTo>
                  <a:lnTo>
                    <a:pt x="9098" y="1145"/>
                  </a:lnTo>
                  <a:cubicBezTo>
                    <a:pt x="6764" y="1247"/>
                    <a:pt x="4584" y="1981"/>
                    <a:pt x="2899" y="3234"/>
                  </a:cubicBezTo>
                  <a:cubicBezTo>
                    <a:pt x="1030" y="4629"/>
                    <a:pt x="0" y="6495"/>
                    <a:pt x="0" y="8494"/>
                  </a:cubicBezTo>
                  <a:lnTo>
                    <a:pt x="0" y="9059"/>
                  </a:lnTo>
                  <a:cubicBezTo>
                    <a:pt x="0" y="9373"/>
                    <a:pt x="254" y="9626"/>
                    <a:pt x="568" y="9626"/>
                  </a:cubicBezTo>
                  <a:cubicBezTo>
                    <a:pt x="879" y="9626"/>
                    <a:pt x="1133" y="9373"/>
                    <a:pt x="1133" y="9059"/>
                  </a:cubicBezTo>
                  <a:cubicBezTo>
                    <a:pt x="1133" y="8455"/>
                    <a:pt x="1945" y="7926"/>
                    <a:pt x="2869" y="7926"/>
                  </a:cubicBezTo>
                  <a:cubicBezTo>
                    <a:pt x="3793" y="7926"/>
                    <a:pt x="4569" y="8446"/>
                    <a:pt x="4569" y="9059"/>
                  </a:cubicBezTo>
                  <a:cubicBezTo>
                    <a:pt x="4569" y="9373"/>
                    <a:pt x="4819" y="9623"/>
                    <a:pt x="5133" y="9623"/>
                  </a:cubicBezTo>
                  <a:cubicBezTo>
                    <a:pt x="5447" y="9623"/>
                    <a:pt x="5701" y="9373"/>
                    <a:pt x="5701" y="9059"/>
                  </a:cubicBezTo>
                  <a:cubicBezTo>
                    <a:pt x="5701" y="8446"/>
                    <a:pt x="6477" y="7926"/>
                    <a:pt x="7398" y="7926"/>
                  </a:cubicBezTo>
                  <a:cubicBezTo>
                    <a:pt x="8319" y="7926"/>
                    <a:pt x="9098" y="8446"/>
                    <a:pt x="9098" y="9059"/>
                  </a:cubicBezTo>
                  <a:lnTo>
                    <a:pt x="9098" y="9475"/>
                  </a:lnTo>
                  <a:cubicBezTo>
                    <a:pt x="9098" y="9500"/>
                    <a:pt x="9098" y="9527"/>
                    <a:pt x="9101" y="9551"/>
                  </a:cubicBezTo>
                  <a:cubicBezTo>
                    <a:pt x="9098" y="9575"/>
                    <a:pt x="9098" y="9602"/>
                    <a:pt x="9098" y="9626"/>
                  </a:cubicBezTo>
                  <a:lnTo>
                    <a:pt x="9098" y="14799"/>
                  </a:lnTo>
                  <a:cubicBezTo>
                    <a:pt x="9098" y="15424"/>
                    <a:pt x="8591" y="15931"/>
                    <a:pt x="7966" y="15931"/>
                  </a:cubicBezTo>
                  <a:cubicBezTo>
                    <a:pt x="7337" y="15931"/>
                    <a:pt x="6833" y="15424"/>
                    <a:pt x="6833" y="14799"/>
                  </a:cubicBezTo>
                  <a:lnTo>
                    <a:pt x="6833" y="14231"/>
                  </a:lnTo>
                  <a:cubicBezTo>
                    <a:pt x="6833" y="13920"/>
                    <a:pt x="6580" y="13666"/>
                    <a:pt x="6266" y="13666"/>
                  </a:cubicBezTo>
                  <a:cubicBezTo>
                    <a:pt x="5952" y="13666"/>
                    <a:pt x="5701" y="13920"/>
                    <a:pt x="5701" y="14231"/>
                  </a:cubicBezTo>
                  <a:lnTo>
                    <a:pt x="5701" y="14799"/>
                  </a:lnTo>
                  <a:cubicBezTo>
                    <a:pt x="5701" y="16049"/>
                    <a:pt x="6712" y="17063"/>
                    <a:pt x="7966" y="17063"/>
                  </a:cubicBezTo>
                  <a:cubicBezTo>
                    <a:pt x="9216" y="17063"/>
                    <a:pt x="10230" y="16049"/>
                    <a:pt x="10230" y="14799"/>
                  </a:cubicBezTo>
                  <a:lnTo>
                    <a:pt x="10230" y="9626"/>
                  </a:lnTo>
                  <a:cubicBezTo>
                    <a:pt x="10227" y="9599"/>
                    <a:pt x="10227" y="9575"/>
                    <a:pt x="10224" y="9551"/>
                  </a:cubicBezTo>
                  <a:cubicBezTo>
                    <a:pt x="10227" y="9524"/>
                    <a:pt x="10227" y="9500"/>
                    <a:pt x="10230" y="9475"/>
                  </a:cubicBezTo>
                  <a:lnTo>
                    <a:pt x="10230" y="9059"/>
                  </a:lnTo>
                  <a:cubicBezTo>
                    <a:pt x="10230" y="8446"/>
                    <a:pt x="11006" y="7926"/>
                    <a:pt x="11927" y="7926"/>
                  </a:cubicBezTo>
                  <a:cubicBezTo>
                    <a:pt x="12848" y="7926"/>
                    <a:pt x="13627" y="8446"/>
                    <a:pt x="13627" y="9059"/>
                  </a:cubicBezTo>
                  <a:cubicBezTo>
                    <a:pt x="13627" y="9373"/>
                    <a:pt x="13878" y="9623"/>
                    <a:pt x="14192" y="9623"/>
                  </a:cubicBezTo>
                  <a:cubicBezTo>
                    <a:pt x="14506" y="9623"/>
                    <a:pt x="14759" y="9373"/>
                    <a:pt x="14759" y="9059"/>
                  </a:cubicBezTo>
                  <a:cubicBezTo>
                    <a:pt x="14759" y="8446"/>
                    <a:pt x="15535" y="7926"/>
                    <a:pt x="16456" y="7926"/>
                  </a:cubicBezTo>
                  <a:cubicBezTo>
                    <a:pt x="17377" y="7926"/>
                    <a:pt x="18192" y="8455"/>
                    <a:pt x="18192" y="9059"/>
                  </a:cubicBezTo>
                  <a:cubicBezTo>
                    <a:pt x="18192" y="9373"/>
                    <a:pt x="18446" y="9623"/>
                    <a:pt x="18760" y="9623"/>
                  </a:cubicBezTo>
                  <a:cubicBezTo>
                    <a:pt x="19071" y="9623"/>
                    <a:pt x="19325" y="9373"/>
                    <a:pt x="19325" y="9059"/>
                  </a:cubicBezTo>
                  <a:lnTo>
                    <a:pt x="19325" y="8494"/>
                  </a:lnTo>
                  <a:cubicBezTo>
                    <a:pt x="19325" y="6495"/>
                    <a:pt x="18295" y="4629"/>
                    <a:pt x="16426" y="3234"/>
                  </a:cubicBezTo>
                  <a:cubicBezTo>
                    <a:pt x="14744" y="1981"/>
                    <a:pt x="12561" y="1247"/>
                    <a:pt x="10230" y="1145"/>
                  </a:cubicBezTo>
                  <a:lnTo>
                    <a:pt x="10230" y="568"/>
                  </a:lnTo>
                  <a:cubicBezTo>
                    <a:pt x="10230" y="254"/>
                    <a:pt x="9976" y="0"/>
                    <a:pt x="9662"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sp>
          <p:nvSpPr>
            <p:cNvPr id="239" name="Google Shape;239;g13209e2f96e_0_130"/>
            <p:cNvSpPr/>
            <p:nvPr/>
          </p:nvSpPr>
          <p:spPr>
            <a:xfrm>
              <a:off x="6413650" y="2615925"/>
              <a:ext cx="28325" cy="56650"/>
            </a:xfrm>
            <a:custGeom>
              <a:avLst/>
              <a:gdLst/>
              <a:ahLst/>
              <a:cxnLst/>
              <a:rect l="l" t="t" r="r" b="b"/>
              <a:pathLst>
                <a:path w="1133" h="2266" extrusionOk="0">
                  <a:moveTo>
                    <a:pt x="565" y="1"/>
                  </a:moveTo>
                  <a:cubicBezTo>
                    <a:pt x="251" y="1"/>
                    <a:pt x="0" y="254"/>
                    <a:pt x="0" y="568"/>
                  </a:cubicBezTo>
                  <a:lnTo>
                    <a:pt x="0" y="1701"/>
                  </a:lnTo>
                  <a:cubicBezTo>
                    <a:pt x="0" y="2012"/>
                    <a:pt x="251" y="2265"/>
                    <a:pt x="565" y="2265"/>
                  </a:cubicBezTo>
                  <a:cubicBezTo>
                    <a:pt x="879" y="2265"/>
                    <a:pt x="1133" y="2012"/>
                    <a:pt x="1133" y="1701"/>
                  </a:cubicBezTo>
                  <a:lnTo>
                    <a:pt x="1133" y="568"/>
                  </a:lnTo>
                  <a:cubicBezTo>
                    <a:pt x="1133" y="254"/>
                    <a:pt x="879" y="1"/>
                    <a:pt x="565"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sp>
          <p:nvSpPr>
            <p:cNvPr id="240" name="Google Shape;240;g13209e2f96e_0_130"/>
            <p:cNvSpPr/>
            <p:nvPr/>
          </p:nvSpPr>
          <p:spPr>
            <a:xfrm>
              <a:off x="6526875" y="2615925"/>
              <a:ext cx="28325" cy="56650"/>
            </a:xfrm>
            <a:custGeom>
              <a:avLst/>
              <a:gdLst/>
              <a:ahLst/>
              <a:cxnLst/>
              <a:rect l="l" t="t" r="r" b="b"/>
              <a:pathLst>
                <a:path w="1133" h="2266" extrusionOk="0">
                  <a:moveTo>
                    <a:pt x="565" y="1"/>
                  </a:moveTo>
                  <a:cubicBezTo>
                    <a:pt x="251" y="1"/>
                    <a:pt x="0" y="254"/>
                    <a:pt x="0" y="568"/>
                  </a:cubicBezTo>
                  <a:lnTo>
                    <a:pt x="0" y="1701"/>
                  </a:lnTo>
                  <a:cubicBezTo>
                    <a:pt x="0" y="2012"/>
                    <a:pt x="251" y="2265"/>
                    <a:pt x="565" y="2265"/>
                  </a:cubicBezTo>
                  <a:cubicBezTo>
                    <a:pt x="879" y="2265"/>
                    <a:pt x="1133" y="2012"/>
                    <a:pt x="1133" y="1701"/>
                  </a:cubicBezTo>
                  <a:lnTo>
                    <a:pt x="1133" y="568"/>
                  </a:lnTo>
                  <a:cubicBezTo>
                    <a:pt x="1133" y="254"/>
                    <a:pt x="879" y="1"/>
                    <a:pt x="565"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sp>
          <p:nvSpPr>
            <p:cNvPr id="241" name="Google Shape;241;g13209e2f96e_0_130"/>
            <p:cNvSpPr/>
            <p:nvPr/>
          </p:nvSpPr>
          <p:spPr>
            <a:xfrm>
              <a:off x="6611800" y="2644250"/>
              <a:ext cx="28325" cy="56625"/>
            </a:xfrm>
            <a:custGeom>
              <a:avLst/>
              <a:gdLst/>
              <a:ahLst/>
              <a:cxnLst/>
              <a:rect l="l" t="t" r="r" b="b"/>
              <a:pathLst>
                <a:path w="1133" h="2265" extrusionOk="0">
                  <a:moveTo>
                    <a:pt x="565" y="0"/>
                  </a:moveTo>
                  <a:cubicBezTo>
                    <a:pt x="251" y="0"/>
                    <a:pt x="0" y="254"/>
                    <a:pt x="0" y="568"/>
                  </a:cubicBezTo>
                  <a:lnTo>
                    <a:pt x="0" y="1700"/>
                  </a:lnTo>
                  <a:cubicBezTo>
                    <a:pt x="0" y="2011"/>
                    <a:pt x="251" y="2265"/>
                    <a:pt x="565" y="2265"/>
                  </a:cubicBezTo>
                  <a:cubicBezTo>
                    <a:pt x="879" y="2265"/>
                    <a:pt x="1133" y="2011"/>
                    <a:pt x="1133" y="1700"/>
                  </a:cubicBezTo>
                  <a:lnTo>
                    <a:pt x="1133" y="568"/>
                  </a:lnTo>
                  <a:cubicBezTo>
                    <a:pt x="1133" y="254"/>
                    <a:pt x="879" y="0"/>
                    <a:pt x="565"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sp>
          <p:nvSpPr>
            <p:cNvPr id="242" name="Google Shape;242;g13209e2f96e_0_130"/>
            <p:cNvSpPr/>
            <p:nvPr/>
          </p:nvSpPr>
          <p:spPr>
            <a:xfrm>
              <a:off x="6328725" y="2644250"/>
              <a:ext cx="28325" cy="56625"/>
            </a:xfrm>
            <a:custGeom>
              <a:avLst/>
              <a:gdLst/>
              <a:ahLst/>
              <a:cxnLst/>
              <a:rect l="l" t="t" r="r" b="b"/>
              <a:pathLst>
                <a:path w="1133" h="2265" extrusionOk="0">
                  <a:moveTo>
                    <a:pt x="565" y="0"/>
                  </a:moveTo>
                  <a:cubicBezTo>
                    <a:pt x="251" y="0"/>
                    <a:pt x="0" y="254"/>
                    <a:pt x="0" y="568"/>
                  </a:cubicBezTo>
                  <a:lnTo>
                    <a:pt x="0" y="1700"/>
                  </a:lnTo>
                  <a:cubicBezTo>
                    <a:pt x="0" y="2011"/>
                    <a:pt x="251" y="2265"/>
                    <a:pt x="565" y="2265"/>
                  </a:cubicBezTo>
                  <a:cubicBezTo>
                    <a:pt x="879" y="2265"/>
                    <a:pt x="1133" y="2011"/>
                    <a:pt x="1133" y="1700"/>
                  </a:cubicBezTo>
                  <a:lnTo>
                    <a:pt x="1133" y="568"/>
                  </a:lnTo>
                  <a:cubicBezTo>
                    <a:pt x="1133" y="254"/>
                    <a:pt x="879" y="0"/>
                    <a:pt x="565"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grpSp>
      <p:grpSp>
        <p:nvGrpSpPr>
          <p:cNvPr id="243" name="Google Shape;243;g13209e2f96e_0_130"/>
          <p:cNvGrpSpPr/>
          <p:nvPr/>
        </p:nvGrpSpPr>
        <p:grpSpPr>
          <a:xfrm>
            <a:off x="14711156" y="2317228"/>
            <a:ext cx="719741" cy="715145"/>
            <a:chOff x="-45665400" y="2703250"/>
            <a:chExt cx="301500" cy="299575"/>
          </a:xfrm>
        </p:grpSpPr>
        <p:sp>
          <p:nvSpPr>
            <p:cNvPr id="244" name="Google Shape;244;g13209e2f96e_0_130"/>
            <p:cNvSpPr/>
            <p:nvPr/>
          </p:nvSpPr>
          <p:spPr>
            <a:xfrm>
              <a:off x="-45664625" y="2703250"/>
              <a:ext cx="300725" cy="299575"/>
            </a:xfrm>
            <a:custGeom>
              <a:avLst/>
              <a:gdLst/>
              <a:ahLst/>
              <a:cxnLst/>
              <a:rect l="l" t="t" r="r" b="b"/>
              <a:pathLst>
                <a:path w="12029" h="11983" extrusionOk="0">
                  <a:moveTo>
                    <a:pt x="9799" y="1271"/>
                  </a:moveTo>
                  <a:lnTo>
                    <a:pt x="4947" y="4926"/>
                  </a:lnTo>
                  <a:lnTo>
                    <a:pt x="1482" y="3823"/>
                  </a:lnTo>
                  <a:lnTo>
                    <a:pt x="9799" y="1271"/>
                  </a:lnTo>
                  <a:close/>
                  <a:moveTo>
                    <a:pt x="9830" y="2153"/>
                  </a:moveTo>
                  <a:lnTo>
                    <a:pt x="6459" y="6627"/>
                  </a:lnTo>
                  <a:lnTo>
                    <a:pt x="4727" y="7257"/>
                  </a:lnTo>
                  <a:lnTo>
                    <a:pt x="5357" y="5524"/>
                  </a:lnTo>
                  <a:lnTo>
                    <a:pt x="9830" y="2153"/>
                  </a:lnTo>
                  <a:close/>
                  <a:moveTo>
                    <a:pt x="10681" y="2153"/>
                  </a:moveTo>
                  <a:lnTo>
                    <a:pt x="8098" y="10439"/>
                  </a:lnTo>
                  <a:lnTo>
                    <a:pt x="6995" y="6973"/>
                  </a:lnTo>
                  <a:lnTo>
                    <a:pt x="10681" y="2153"/>
                  </a:lnTo>
                  <a:close/>
                  <a:moveTo>
                    <a:pt x="11627" y="0"/>
                  </a:moveTo>
                  <a:cubicBezTo>
                    <a:pt x="11596" y="0"/>
                    <a:pt x="11564" y="4"/>
                    <a:pt x="11532" y="11"/>
                  </a:cubicBezTo>
                  <a:lnTo>
                    <a:pt x="221" y="3508"/>
                  </a:lnTo>
                  <a:cubicBezTo>
                    <a:pt x="64" y="3571"/>
                    <a:pt x="1" y="3728"/>
                    <a:pt x="1" y="3886"/>
                  </a:cubicBezTo>
                  <a:cubicBezTo>
                    <a:pt x="1" y="4043"/>
                    <a:pt x="127" y="4138"/>
                    <a:pt x="221" y="4232"/>
                  </a:cubicBezTo>
                  <a:lnTo>
                    <a:pt x="4569" y="5619"/>
                  </a:lnTo>
                  <a:lnTo>
                    <a:pt x="3750" y="7824"/>
                  </a:lnTo>
                  <a:cubicBezTo>
                    <a:pt x="3687" y="7919"/>
                    <a:pt x="3750" y="8076"/>
                    <a:pt x="3813" y="8171"/>
                  </a:cubicBezTo>
                  <a:cubicBezTo>
                    <a:pt x="3880" y="8215"/>
                    <a:pt x="3978" y="8260"/>
                    <a:pt x="4063" y="8260"/>
                  </a:cubicBezTo>
                  <a:cubicBezTo>
                    <a:pt x="4099" y="8260"/>
                    <a:pt x="4132" y="8252"/>
                    <a:pt x="4160" y="8234"/>
                  </a:cubicBezTo>
                  <a:lnTo>
                    <a:pt x="6365" y="7414"/>
                  </a:lnTo>
                  <a:lnTo>
                    <a:pt x="7751" y="11762"/>
                  </a:lnTo>
                  <a:cubicBezTo>
                    <a:pt x="7783" y="11920"/>
                    <a:pt x="7940" y="11983"/>
                    <a:pt x="8098" y="11983"/>
                  </a:cubicBezTo>
                  <a:cubicBezTo>
                    <a:pt x="8255" y="11983"/>
                    <a:pt x="8381" y="11857"/>
                    <a:pt x="8476" y="11762"/>
                  </a:cubicBezTo>
                  <a:lnTo>
                    <a:pt x="11973" y="483"/>
                  </a:lnTo>
                  <a:cubicBezTo>
                    <a:pt x="12029" y="205"/>
                    <a:pt x="11862" y="0"/>
                    <a:pt x="11627"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45" name="Google Shape;245;g13209e2f96e_0_130"/>
            <p:cNvSpPr/>
            <p:nvPr/>
          </p:nvSpPr>
          <p:spPr>
            <a:xfrm>
              <a:off x="-45663825" y="2879150"/>
              <a:ext cx="71700" cy="71500"/>
            </a:xfrm>
            <a:custGeom>
              <a:avLst/>
              <a:gdLst/>
              <a:ahLst/>
              <a:cxnLst/>
              <a:rect l="l" t="t" r="r" b="b"/>
              <a:pathLst>
                <a:path w="2868" h="2860" extrusionOk="0">
                  <a:moveTo>
                    <a:pt x="2517" y="0"/>
                  </a:moveTo>
                  <a:cubicBezTo>
                    <a:pt x="2418" y="0"/>
                    <a:pt x="2316" y="32"/>
                    <a:pt x="2237" y="95"/>
                  </a:cubicBezTo>
                  <a:lnTo>
                    <a:pt x="126" y="2237"/>
                  </a:lnTo>
                  <a:cubicBezTo>
                    <a:pt x="0" y="2363"/>
                    <a:pt x="0" y="2584"/>
                    <a:pt x="126" y="2741"/>
                  </a:cubicBezTo>
                  <a:cubicBezTo>
                    <a:pt x="205" y="2820"/>
                    <a:pt x="300" y="2859"/>
                    <a:pt x="390" y="2859"/>
                  </a:cubicBezTo>
                  <a:cubicBezTo>
                    <a:pt x="481" y="2859"/>
                    <a:pt x="568" y="2820"/>
                    <a:pt x="631" y="2741"/>
                  </a:cubicBezTo>
                  <a:lnTo>
                    <a:pt x="2773" y="630"/>
                  </a:lnTo>
                  <a:cubicBezTo>
                    <a:pt x="2867" y="504"/>
                    <a:pt x="2867" y="252"/>
                    <a:pt x="2773" y="95"/>
                  </a:cubicBezTo>
                  <a:cubicBezTo>
                    <a:pt x="2710" y="32"/>
                    <a:pt x="2615" y="0"/>
                    <a:pt x="2517"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46" name="Google Shape;246;g13209e2f96e_0_130"/>
            <p:cNvSpPr/>
            <p:nvPr/>
          </p:nvSpPr>
          <p:spPr>
            <a:xfrm>
              <a:off x="-45613425" y="2929750"/>
              <a:ext cx="71700" cy="71500"/>
            </a:xfrm>
            <a:custGeom>
              <a:avLst/>
              <a:gdLst/>
              <a:ahLst/>
              <a:cxnLst/>
              <a:rect l="l" t="t" r="r" b="b"/>
              <a:pathLst>
                <a:path w="2868" h="2860" extrusionOk="0">
                  <a:moveTo>
                    <a:pt x="2478" y="1"/>
                  </a:moveTo>
                  <a:cubicBezTo>
                    <a:pt x="2387" y="1"/>
                    <a:pt x="2301" y="40"/>
                    <a:pt x="2238" y="119"/>
                  </a:cubicBezTo>
                  <a:lnTo>
                    <a:pt x="127" y="2261"/>
                  </a:lnTo>
                  <a:cubicBezTo>
                    <a:pt x="1" y="2387"/>
                    <a:pt x="1" y="2608"/>
                    <a:pt x="127" y="2765"/>
                  </a:cubicBezTo>
                  <a:cubicBezTo>
                    <a:pt x="190" y="2828"/>
                    <a:pt x="276" y="2860"/>
                    <a:pt x="367" y="2860"/>
                  </a:cubicBezTo>
                  <a:cubicBezTo>
                    <a:pt x="458" y="2860"/>
                    <a:pt x="552" y="2828"/>
                    <a:pt x="631" y="2765"/>
                  </a:cubicBezTo>
                  <a:lnTo>
                    <a:pt x="2742" y="654"/>
                  </a:lnTo>
                  <a:cubicBezTo>
                    <a:pt x="2868" y="528"/>
                    <a:pt x="2868" y="276"/>
                    <a:pt x="2742" y="119"/>
                  </a:cubicBezTo>
                  <a:cubicBezTo>
                    <a:pt x="2663" y="40"/>
                    <a:pt x="2568" y="1"/>
                    <a:pt x="2478"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47" name="Google Shape;247;g13209e2f96e_0_130"/>
            <p:cNvSpPr/>
            <p:nvPr/>
          </p:nvSpPr>
          <p:spPr>
            <a:xfrm>
              <a:off x="-45665400" y="2923050"/>
              <a:ext cx="81150" cy="79000"/>
            </a:xfrm>
            <a:custGeom>
              <a:avLst/>
              <a:gdLst/>
              <a:ahLst/>
              <a:cxnLst/>
              <a:rect l="l" t="t" r="r" b="b"/>
              <a:pathLst>
                <a:path w="3246" h="3160" extrusionOk="0">
                  <a:moveTo>
                    <a:pt x="2859" y="1"/>
                  </a:moveTo>
                  <a:cubicBezTo>
                    <a:pt x="2765" y="1"/>
                    <a:pt x="2663" y="24"/>
                    <a:pt x="2584" y="72"/>
                  </a:cubicBezTo>
                  <a:lnTo>
                    <a:pt x="95" y="2561"/>
                  </a:lnTo>
                  <a:cubicBezTo>
                    <a:pt x="0" y="2687"/>
                    <a:pt x="0" y="2907"/>
                    <a:pt x="95" y="3065"/>
                  </a:cubicBezTo>
                  <a:cubicBezTo>
                    <a:pt x="158" y="3128"/>
                    <a:pt x="252" y="3159"/>
                    <a:pt x="351" y="3159"/>
                  </a:cubicBezTo>
                  <a:cubicBezTo>
                    <a:pt x="449" y="3159"/>
                    <a:pt x="552" y="3128"/>
                    <a:pt x="631" y="3065"/>
                  </a:cubicBezTo>
                  <a:lnTo>
                    <a:pt x="3088" y="607"/>
                  </a:lnTo>
                  <a:cubicBezTo>
                    <a:pt x="3245" y="450"/>
                    <a:pt x="3245" y="229"/>
                    <a:pt x="3088" y="72"/>
                  </a:cubicBezTo>
                  <a:cubicBezTo>
                    <a:pt x="3041" y="24"/>
                    <a:pt x="2954" y="1"/>
                    <a:pt x="2859"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34016b1b9f_2_23"/>
          <p:cNvSpPr txBox="1"/>
          <p:nvPr/>
        </p:nvSpPr>
        <p:spPr>
          <a:xfrm>
            <a:off x="2451901" y="540375"/>
            <a:ext cx="13384200" cy="8004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5199" b="1">
                <a:solidFill>
                  <a:srgbClr val="434343"/>
                </a:solidFill>
                <a:latin typeface="Inter"/>
                <a:ea typeface="Inter"/>
                <a:cs typeface="Inter"/>
                <a:sym typeface="Inter"/>
              </a:rPr>
              <a:t>Our Evaluation Approach</a:t>
            </a:r>
            <a:endParaRPr sz="800">
              <a:solidFill>
                <a:srgbClr val="434343"/>
              </a:solidFill>
            </a:endParaRPr>
          </a:p>
        </p:txBody>
      </p:sp>
      <p:sp>
        <p:nvSpPr>
          <p:cNvPr id="253" name="Google Shape;253;g134016b1b9f_2_23"/>
          <p:cNvSpPr txBox="1"/>
          <p:nvPr/>
        </p:nvSpPr>
        <p:spPr>
          <a:xfrm>
            <a:off x="2270500" y="7198713"/>
            <a:ext cx="50016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Font typeface="Arial"/>
              <a:buNone/>
            </a:pPr>
            <a:r>
              <a:rPr lang="en-US" sz="3300" b="1">
                <a:solidFill>
                  <a:srgbClr val="434343"/>
                </a:solidFill>
                <a:latin typeface="Inter"/>
                <a:ea typeface="Inter"/>
                <a:cs typeface="Inter"/>
                <a:sym typeface="Inter"/>
              </a:rPr>
              <a:t>Diversity and Inclusion </a:t>
            </a:r>
            <a:endParaRPr>
              <a:solidFill>
                <a:srgbClr val="434343"/>
              </a:solidFill>
            </a:endParaRPr>
          </a:p>
        </p:txBody>
      </p:sp>
      <p:sp>
        <p:nvSpPr>
          <p:cNvPr id="254" name="Google Shape;254;g134016b1b9f_2_23"/>
          <p:cNvSpPr txBox="1"/>
          <p:nvPr/>
        </p:nvSpPr>
        <p:spPr>
          <a:xfrm>
            <a:off x="2239500" y="2988850"/>
            <a:ext cx="6582600" cy="2641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Utilization-Focused and Collaborative/Participatory</a:t>
            </a:r>
            <a:endParaRPr sz="3300" b="1">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endParaRPr sz="3300" b="1">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endParaRPr sz="3300" b="1">
              <a:solidFill>
                <a:srgbClr val="434343"/>
              </a:solidFill>
              <a:latin typeface="Inter"/>
              <a:ea typeface="Inter"/>
              <a:cs typeface="Inter"/>
              <a:sym typeface="Inter"/>
            </a:endParaRPr>
          </a:p>
        </p:txBody>
      </p:sp>
      <p:sp>
        <p:nvSpPr>
          <p:cNvPr id="255" name="Google Shape;255;g134016b1b9f_2_23"/>
          <p:cNvSpPr txBox="1"/>
          <p:nvPr/>
        </p:nvSpPr>
        <p:spPr>
          <a:xfrm>
            <a:off x="2270499" y="7780425"/>
            <a:ext cx="6216300" cy="354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a:solidFill>
                  <a:srgbClr val="434343"/>
                </a:solidFill>
                <a:latin typeface="Inter"/>
                <a:ea typeface="Inter"/>
                <a:cs typeface="Inter"/>
                <a:sym typeface="Inter"/>
              </a:rPr>
              <a:t>“Nothing about us without us” approach</a:t>
            </a:r>
            <a:endParaRPr>
              <a:solidFill>
                <a:srgbClr val="434343"/>
              </a:solidFill>
            </a:endParaRPr>
          </a:p>
        </p:txBody>
      </p:sp>
      <p:sp>
        <p:nvSpPr>
          <p:cNvPr id="256" name="Google Shape;256;g134016b1b9f_2_23"/>
          <p:cNvSpPr txBox="1"/>
          <p:nvPr/>
        </p:nvSpPr>
        <p:spPr>
          <a:xfrm>
            <a:off x="1172706" y="3648885"/>
            <a:ext cx="73140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solidFill>
                <a:srgbClr val="434343"/>
              </a:solidFill>
            </a:endParaRPr>
          </a:p>
        </p:txBody>
      </p:sp>
      <p:sp>
        <p:nvSpPr>
          <p:cNvPr id="257" name="Google Shape;257;g134016b1b9f_2_23"/>
          <p:cNvSpPr txBox="1"/>
          <p:nvPr/>
        </p:nvSpPr>
        <p:spPr>
          <a:xfrm>
            <a:off x="10861668" y="7614677"/>
            <a:ext cx="7371300" cy="849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a:solidFill>
                  <a:srgbClr val="434343"/>
                </a:solidFill>
                <a:latin typeface="Inter"/>
                <a:ea typeface="Inter"/>
                <a:cs typeface="Inter"/>
                <a:sym typeface="Inter"/>
              </a:rPr>
              <a:t>Winnipeg has the most concentrated population of Indigenous people in an urban centre Canada.</a:t>
            </a:r>
            <a:endParaRPr>
              <a:solidFill>
                <a:srgbClr val="434343"/>
              </a:solidFill>
            </a:endParaRPr>
          </a:p>
        </p:txBody>
      </p:sp>
      <p:sp>
        <p:nvSpPr>
          <p:cNvPr id="258" name="Google Shape;258;g134016b1b9f_2_23"/>
          <p:cNvSpPr txBox="1"/>
          <p:nvPr/>
        </p:nvSpPr>
        <p:spPr>
          <a:xfrm>
            <a:off x="10861674" y="6940413"/>
            <a:ext cx="50016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Indigenous Engagement</a:t>
            </a:r>
            <a:endParaRPr>
              <a:solidFill>
                <a:srgbClr val="434343"/>
              </a:solidFill>
            </a:endParaRPr>
          </a:p>
        </p:txBody>
      </p:sp>
      <p:pic>
        <p:nvPicPr>
          <p:cNvPr id="259" name="Google Shape;259;g134016b1b9f_2_23"/>
          <p:cNvPicPr preferRelativeResize="0"/>
          <p:nvPr/>
        </p:nvPicPr>
        <p:blipFill>
          <a:blip r:embed="rId3">
            <a:alphaModFix/>
          </a:blip>
          <a:stretch>
            <a:fillRect/>
          </a:stretch>
        </p:blipFill>
        <p:spPr>
          <a:xfrm>
            <a:off x="634400" y="540376"/>
            <a:ext cx="2402780" cy="1173350"/>
          </a:xfrm>
          <a:prstGeom prst="rect">
            <a:avLst/>
          </a:prstGeom>
          <a:noFill/>
          <a:ln>
            <a:noFill/>
          </a:ln>
        </p:spPr>
      </p:pic>
      <p:sp>
        <p:nvSpPr>
          <p:cNvPr id="260" name="Google Shape;260;g134016b1b9f_2_23"/>
          <p:cNvSpPr txBox="1"/>
          <p:nvPr/>
        </p:nvSpPr>
        <p:spPr>
          <a:xfrm>
            <a:off x="11027425" y="2905650"/>
            <a:ext cx="50016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Youth-Informed </a:t>
            </a:r>
            <a:endParaRPr>
              <a:solidFill>
                <a:srgbClr val="434343"/>
              </a:solidFill>
            </a:endParaRPr>
          </a:p>
        </p:txBody>
      </p:sp>
      <p:sp>
        <p:nvSpPr>
          <p:cNvPr id="261" name="Google Shape;261;g134016b1b9f_2_23"/>
          <p:cNvSpPr txBox="1"/>
          <p:nvPr/>
        </p:nvSpPr>
        <p:spPr>
          <a:xfrm>
            <a:off x="10216843" y="3305963"/>
            <a:ext cx="73140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solidFill>
                <a:srgbClr val="434343"/>
              </a:solidFill>
            </a:endParaRPr>
          </a:p>
        </p:txBody>
      </p:sp>
      <p:grpSp>
        <p:nvGrpSpPr>
          <p:cNvPr id="262" name="Google Shape;262;g134016b1b9f_2_23"/>
          <p:cNvGrpSpPr/>
          <p:nvPr/>
        </p:nvGrpSpPr>
        <p:grpSpPr>
          <a:xfrm>
            <a:off x="750640" y="2988864"/>
            <a:ext cx="1206164" cy="1173356"/>
            <a:chOff x="2141000" y="1954475"/>
            <a:chExt cx="296975" cy="296175"/>
          </a:xfrm>
        </p:grpSpPr>
        <p:sp>
          <p:nvSpPr>
            <p:cNvPr id="263" name="Google Shape;263;g134016b1b9f_2_23"/>
            <p:cNvSpPr/>
            <p:nvPr/>
          </p:nvSpPr>
          <p:spPr>
            <a:xfrm>
              <a:off x="2280425" y="1989925"/>
              <a:ext cx="104775" cy="68550"/>
            </a:xfrm>
            <a:custGeom>
              <a:avLst/>
              <a:gdLst/>
              <a:ahLst/>
              <a:cxnLst/>
              <a:rect l="l" t="t" r="r" b="b"/>
              <a:pathLst>
                <a:path w="4191" h="2742" extrusionOk="0">
                  <a:moveTo>
                    <a:pt x="347" y="0"/>
                  </a:moveTo>
                  <a:cubicBezTo>
                    <a:pt x="158" y="0"/>
                    <a:pt x="0" y="158"/>
                    <a:pt x="0" y="347"/>
                  </a:cubicBezTo>
                  <a:cubicBezTo>
                    <a:pt x="0" y="505"/>
                    <a:pt x="158" y="662"/>
                    <a:pt x="315" y="662"/>
                  </a:cubicBezTo>
                  <a:lnTo>
                    <a:pt x="2426" y="662"/>
                  </a:lnTo>
                  <a:cubicBezTo>
                    <a:pt x="2615" y="662"/>
                    <a:pt x="2773" y="820"/>
                    <a:pt x="2773" y="1009"/>
                  </a:cubicBezTo>
                  <a:lnTo>
                    <a:pt x="2773" y="1576"/>
                  </a:lnTo>
                  <a:lnTo>
                    <a:pt x="2678" y="1450"/>
                  </a:lnTo>
                  <a:cubicBezTo>
                    <a:pt x="2615" y="1387"/>
                    <a:pt x="2521" y="1355"/>
                    <a:pt x="2430" y="1355"/>
                  </a:cubicBezTo>
                  <a:cubicBezTo>
                    <a:pt x="2340" y="1355"/>
                    <a:pt x="2253" y="1387"/>
                    <a:pt x="2206" y="1450"/>
                  </a:cubicBezTo>
                  <a:cubicBezTo>
                    <a:pt x="2080" y="1576"/>
                    <a:pt x="2080" y="1796"/>
                    <a:pt x="2206" y="1922"/>
                  </a:cubicBezTo>
                  <a:lnTo>
                    <a:pt x="2899" y="2647"/>
                  </a:lnTo>
                  <a:cubicBezTo>
                    <a:pt x="2993" y="2710"/>
                    <a:pt x="3056" y="2741"/>
                    <a:pt x="3151" y="2741"/>
                  </a:cubicBezTo>
                  <a:cubicBezTo>
                    <a:pt x="3214" y="2741"/>
                    <a:pt x="3340" y="2710"/>
                    <a:pt x="3371" y="2647"/>
                  </a:cubicBezTo>
                  <a:lnTo>
                    <a:pt x="4096" y="1922"/>
                  </a:lnTo>
                  <a:cubicBezTo>
                    <a:pt x="4191" y="1796"/>
                    <a:pt x="4191" y="1576"/>
                    <a:pt x="4096" y="1450"/>
                  </a:cubicBezTo>
                  <a:cubicBezTo>
                    <a:pt x="4033" y="1387"/>
                    <a:pt x="3938" y="1355"/>
                    <a:pt x="3848" y="1355"/>
                  </a:cubicBezTo>
                  <a:cubicBezTo>
                    <a:pt x="3757" y="1355"/>
                    <a:pt x="3671" y="1387"/>
                    <a:pt x="3623" y="1450"/>
                  </a:cubicBezTo>
                  <a:lnTo>
                    <a:pt x="3497" y="1576"/>
                  </a:lnTo>
                  <a:lnTo>
                    <a:pt x="3497" y="1009"/>
                  </a:lnTo>
                  <a:cubicBezTo>
                    <a:pt x="3497" y="442"/>
                    <a:pt x="3025" y="0"/>
                    <a:pt x="2458"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4" name="Google Shape;264;g134016b1b9f_2_23"/>
            <p:cNvSpPr/>
            <p:nvPr/>
          </p:nvSpPr>
          <p:spPr>
            <a:xfrm>
              <a:off x="2174875" y="2145875"/>
              <a:ext cx="105575" cy="69325"/>
            </a:xfrm>
            <a:custGeom>
              <a:avLst/>
              <a:gdLst/>
              <a:ahLst/>
              <a:cxnLst/>
              <a:rect l="l" t="t" r="r" b="b"/>
              <a:pathLst>
                <a:path w="4223" h="2773" extrusionOk="0">
                  <a:moveTo>
                    <a:pt x="1056" y="0"/>
                  </a:moveTo>
                  <a:cubicBezTo>
                    <a:pt x="969" y="0"/>
                    <a:pt x="883" y="32"/>
                    <a:pt x="820" y="95"/>
                  </a:cubicBezTo>
                  <a:lnTo>
                    <a:pt x="95" y="820"/>
                  </a:lnTo>
                  <a:cubicBezTo>
                    <a:pt x="1" y="914"/>
                    <a:pt x="1" y="1166"/>
                    <a:pt x="95" y="1292"/>
                  </a:cubicBezTo>
                  <a:cubicBezTo>
                    <a:pt x="158" y="1339"/>
                    <a:pt x="253" y="1363"/>
                    <a:pt x="343" y="1363"/>
                  </a:cubicBezTo>
                  <a:cubicBezTo>
                    <a:pt x="434" y="1363"/>
                    <a:pt x="521" y="1339"/>
                    <a:pt x="568" y="1292"/>
                  </a:cubicBezTo>
                  <a:lnTo>
                    <a:pt x="694" y="1166"/>
                  </a:lnTo>
                  <a:lnTo>
                    <a:pt x="694" y="1702"/>
                  </a:lnTo>
                  <a:cubicBezTo>
                    <a:pt x="757" y="2300"/>
                    <a:pt x="1229" y="2773"/>
                    <a:pt x="1765" y="2773"/>
                  </a:cubicBezTo>
                  <a:lnTo>
                    <a:pt x="3844" y="2773"/>
                  </a:lnTo>
                  <a:cubicBezTo>
                    <a:pt x="4065" y="2773"/>
                    <a:pt x="4222" y="2615"/>
                    <a:pt x="4222" y="2426"/>
                  </a:cubicBezTo>
                  <a:cubicBezTo>
                    <a:pt x="4222" y="2237"/>
                    <a:pt x="4065" y="2080"/>
                    <a:pt x="3844" y="2080"/>
                  </a:cubicBezTo>
                  <a:lnTo>
                    <a:pt x="1765" y="2080"/>
                  </a:lnTo>
                  <a:cubicBezTo>
                    <a:pt x="1576" y="2080"/>
                    <a:pt x="1418" y="1922"/>
                    <a:pt x="1418" y="1702"/>
                  </a:cubicBezTo>
                  <a:lnTo>
                    <a:pt x="1418" y="1166"/>
                  </a:lnTo>
                  <a:lnTo>
                    <a:pt x="1544" y="1292"/>
                  </a:lnTo>
                  <a:cubicBezTo>
                    <a:pt x="1592" y="1339"/>
                    <a:pt x="1678" y="1363"/>
                    <a:pt x="1769" y="1363"/>
                  </a:cubicBezTo>
                  <a:cubicBezTo>
                    <a:pt x="1859" y="1363"/>
                    <a:pt x="1954" y="1339"/>
                    <a:pt x="2017" y="1292"/>
                  </a:cubicBezTo>
                  <a:cubicBezTo>
                    <a:pt x="2112" y="1166"/>
                    <a:pt x="2112" y="914"/>
                    <a:pt x="2017" y="820"/>
                  </a:cubicBezTo>
                  <a:lnTo>
                    <a:pt x="1292" y="95"/>
                  </a:lnTo>
                  <a:cubicBezTo>
                    <a:pt x="1229" y="32"/>
                    <a:pt x="1143" y="0"/>
                    <a:pt x="1056"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5" name="Google Shape;265;g134016b1b9f_2_23"/>
            <p:cNvSpPr/>
            <p:nvPr/>
          </p:nvSpPr>
          <p:spPr>
            <a:xfrm>
              <a:off x="2141000" y="1954475"/>
              <a:ext cx="139450" cy="174100"/>
            </a:xfrm>
            <a:custGeom>
              <a:avLst/>
              <a:gdLst/>
              <a:ahLst/>
              <a:cxnLst/>
              <a:rect l="l" t="t" r="r" b="b"/>
              <a:pathLst>
                <a:path w="5578" h="6964" extrusionOk="0">
                  <a:moveTo>
                    <a:pt x="2773" y="694"/>
                  </a:moveTo>
                  <a:cubicBezTo>
                    <a:pt x="3372" y="694"/>
                    <a:pt x="3782" y="1166"/>
                    <a:pt x="3782" y="1734"/>
                  </a:cubicBezTo>
                  <a:cubicBezTo>
                    <a:pt x="3782" y="2301"/>
                    <a:pt x="3309" y="2742"/>
                    <a:pt x="2773" y="2742"/>
                  </a:cubicBezTo>
                  <a:cubicBezTo>
                    <a:pt x="2175" y="2742"/>
                    <a:pt x="1734" y="2269"/>
                    <a:pt x="1734" y="1734"/>
                  </a:cubicBezTo>
                  <a:cubicBezTo>
                    <a:pt x="1734" y="1166"/>
                    <a:pt x="2206" y="694"/>
                    <a:pt x="2773" y="694"/>
                  </a:cubicBezTo>
                  <a:close/>
                  <a:moveTo>
                    <a:pt x="2773" y="3466"/>
                  </a:moveTo>
                  <a:cubicBezTo>
                    <a:pt x="3908" y="3466"/>
                    <a:pt x="4853" y="4411"/>
                    <a:pt x="4853" y="5546"/>
                  </a:cubicBezTo>
                  <a:lnTo>
                    <a:pt x="4853" y="6270"/>
                  </a:lnTo>
                  <a:lnTo>
                    <a:pt x="694" y="6270"/>
                  </a:lnTo>
                  <a:lnTo>
                    <a:pt x="694" y="5546"/>
                  </a:lnTo>
                  <a:cubicBezTo>
                    <a:pt x="694" y="4411"/>
                    <a:pt x="1639" y="3466"/>
                    <a:pt x="2773" y="3466"/>
                  </a:cubicBezTo>
                  <a:close/>
                  <a:moveTo>
                    <a:pt x="2805" y="1"/>
                  </a:moveTo>
                  <a:cubicBezTo>
                    <a:pt x="1860" y="1"/>
                    <a:pt x="1072" y="788"/>
                    <a:pt x="1072" y="1734"/>
                  </a:cubicBezTo>
                  <a:cubicBezTo>
                    <a:pt x="1072" y="2238"/>
                    <a:pt x="1324" y="2710"/>
                    <a:pt x="1671" y="3025"/>
                  </a:cubicBezTo>
                  <a:cubicBezTo>
                    <a:pt x="726" y="3466"/>
                    <a:pt x="64" y="4443"/>
                    <a:pt x="64" y="5577"/>
                  </a:cubicBezTo>
                  <a:lnTo>
                    <a:pt x="64" y="6617"/>
                  </a:lnTo>
                  <a:cubicBezTo>
                    <a:pt x="1" y="6806"/>
                    <a:pt x="159" y="6963"/>
                    <a:pt x="379" y="6963"/>
                  </a:cubicBezTo>
                  <a:lnTo>
                    <a:pt x="5199" y="6963"/>
                  </a:lnTo>
                  <a:cubicBezTo>
                    <a:pt x="5420" y="6963"/>
                    <a:pt x="5577" y="6806"/>
                    <a:pt x="5577" y="6617"/>
                  </a:cubicBezTo>
                  <a:lnTo>
                    <a:pt x="5577" y="5577"/>
                  </a:lnTo>
                  <a:cubicBezTo>
                    <a:pt x="5577" y="4443"/>
                    <a:pt x="4884" y="3498"/>
                    <a:pt x="3939" y="3025"/>
                  </a:cubicBezTo>
                  <a:cubicBezTo>
                    <a:pt x="4317" y="2710"/>
                    <a:pt x="4538" y="2238"/>
                    <a:pt x="4538" y="1734"/>
                  </a:cubicBezTo>
                  <a:cubicBezTo>
                    <a:pt x="4538" y="788"/>
                    <a:pt x="3750" y="1"/>
                    <a:pt x="2805"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6" name="Google Shape;266;g134016b1b9f_2_23"/>
            <p:cNvSpPr/>
            <p:nvPr/>
          </p:nvSpPr>
          <p:spPr>
            <a:xfrm>
              <a:off x="2298525" y="2076550"/>
              <a:ext cx="139450" cy="174100"/>
            </a:xfrm>
            <a:custGeom>
              <a:avLst/>
              <a:gdLst/>
              <a:ahLst/>
              <a:cxnLst/>
              <a:rect l="l" t="t" r="r" b="b"/>
              <a:pathLst>
                <a:path w="5578" h="6964" extrusionOk="0">
                  <a:moveTo>
                    <a:pt x="2773" y="663"/>
                  </a:moveTo>
                  <a:cubicBezTo>
                    <a:pt x="3372" y="663"/>
                    <a:pt x="3782" y="1135"/>
                    <a:pt x="3782" y="1702"/>
                  </a:cubicBezTo>
                  <a:cubicBezTo>
                    <a:pt x="3782" y="2238"/>
                    <a:pt x="3309" y="2710"/>
                    <a:pt x="2773" y="2710"/>
                  </a:cubicBezTo>
                  <a:cubicBezTo>
                    <a:pt x="2175" y="2710"/>
                    <a:pt x="1734" y="2238"/>
                    <a:pt x="1734" y="1702"/>
                  </a:cubicBezTo>
                  <a:cubicBezTo>
                    <a:pt x="1734" y="1135"/>
                    <a:pt x="2175" y="663"/>
                    <a:pt x="2773" y="663"/>
                  </a:cubicBezTo>
                  <a:close/>
                  <a:moveTo>
                    <a:pt x="2773" y="3467"/>
                  </a:moveTo>
                  <a:cubicBezTo>
                    <a:pt x="3908" y="3467"/>
                    <a:pt x="4853" y="4412"/>
                    <a:pt x="4853" y="5546"/>
                  </a:cubicBezTo>
                  <a:lnTo>
                    <a:pt x="4853" y="6270"/>
                  </a:lnTo>
                  <a:lnTo>
                    <a:pt x="694" y="6270"/>
                  </a:lnTo>
                  <a:lnTo>
                    <a:pt x="694" y="5546"/>
                  </a:lnTo>
                  <a:cubicBezTo>
                    <a:pt x="694" y="4412"/>
                    <a:pt x="1639" y="3467"/>
                    <a:pt x="2773" y="3467"/>
                  </a:cubicBezTo>
                  <a:close/>
                  <a:moveTo>
                    <a:pt x="2773" y="1"/>
                  </a:moveTo>
                  <a:cubicBezTo>
                    <a:pt x="1828" y="1"/>
                    <a:pt x="1041" y="789"/>
                    <a:pt x="1041" y="1734"/>
                  </a:cubicBezTo>
                  <a:cubicBezTo>
                    <a:pt x="1041" y="2238"/>
                    <a:pt x="1261" y="2710"/>
                    <a:pt x="1608" y="3025"/>
                  </a:cubicBezTo>
                  <a:cubicBezTo>
                    <a:pt x="663" y="3467"/>
                    <a:pt x="1" y="4443"/>
                    <a:pt x="1" y="5546"/>
                  </a:cubicBezTo>
                  <a:lnTo>
                    <a:pt x="1" y="6617"/>
                  </a:lnTo>
                  <a:cubicBezTo>
                    <a:pt x="1" y="6806"/>
                    <a:pt x="159" y="6964"/>
                    <a:pt x="379" y="6964"/>
                  </a:cubicBezTo>
                  <a:lnTo>
                    <a:pt x="5199" y="6964"/>
                  </a:lnTo>
                  <a:cubicBezTo>
                    <a:pt x="5420" y="6964"/>
                    <a:pt x="5577" y="6806"/>
                    <a:pt x="5577" y="6617"/>
                  </a:cubicBezTo>
                  <a:lnTo>
                    <a:pt x="5577" y="5546"/>
                  </a:lnTo>
                  <a:cubicBezTo>
                    <a:pt x="5514" y="4412"/>
                    <a:pt x="4853" y="3467"/>
                    <a:pt x="3908" y="3025"/>
                  </a:cubicBezTo>
                  <a:cubicBezTo>
                    <a:pt x="4254" y="2710"/>
                    <a:pt x="4506" y="2238"/>
                    <a:pt x="4506" y="1734"/>
                  </a:cubicBezTo>
                  <a:cubicBezTo>
                    <a:pt x="4506" y="789"/>
                    <a:pt x="3719" y="1"/>
                    <a:pt x="2773"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67" name="Google Shape;267;g134016b1b9f_2_23"/>
          <p:cNvGrpSpPr/>
          <p:nvPr/>
        </p:nvGrpSpPr>
        <p:grpSpPr>
          <a:xfrm>
            <a:off x="9407311" y="3088268"/>
            <a:ext cx="1206162" cy="1173347"/>
            <a:chOff x="-52887125" y="1903275"/>
            <a:chExt cx="279625" cy="316650"/>
          </a:xfrm>
        </p:grpSpPr>
        <p:sp>
          <p:nvSpPr>
            <p:cNvPr id="268" name="Google Shape;268;g134016b1b9f_2_23"/>
            <p:cNvSpPr/>
            <p:nvPr/>
          </p:nvSpPr>
          <p:spPr>
            <a:xfrm>
              <a:off x="-52783950" y="2135825"/>
              <a:ext cx="73275" cy="28975"/>
            </a:xfrm>
            <a:custGeom>
              <a:avLst/>
              <a:gdLst/>
              <a:ahLst/>
              <a:cxnLst/>
              <a:rect l="l" t="t" r="r" b="b"/>
              <a:pathLst>
                <a:path w="2931" h="1159" extrusionOk="0">
                  <a:moveTo>
                    <a:pt x="398" y="1"/>
                  </a:moveTo>
                  <a:cubicBezTo>
                    <a:pt x="308" y="1"/>
                    <a:pt x="221" y="40"/>
                    <a:pt x="158" y="119"/>
                  </a:cubicBezTo>
                  <a:cubicBezTo>
                    <a:pt x="1" y="276"/>
                    <a:pt x="1" y="497"/>
                    <a:pt x="158" y="623"/>
                  </a:cubicBezTo>
                  <a:cubicBezTo>
                    <a:pt x="505" y="970"/>
                    <a:pt x="977" y="1159"/>
                    <a:pt x="1450" y="1159"/>
                  </a:cubicBezTo>
                  <a:cubicBezTo>
                    <a:pt x="1922" y="1159"/>
                    <a:pt x="2458" y="970"/>
                    <a:pt x="2773" y="623"/>
                  </a:cubicBezTo>
                  <a:cubicBezTo>
                    <a:pt x="2931" y="465"/>
                    <a:pt x="2931" y="213"/>
                    <a:pt x="2773" y="119"/>
                  </a:cubicBezTo>
                  <a:cubicBezTo>
                    <a:pt x="2694" y="40"/>
                    <a:pt x="2592" y="1"/>
                    <a:pt x="2493" y="1"/>
                  </a:cubicBezTo>
                  <a:cubicBezTo>
                    <a:pt x="2395" y="1"/>
                    <a:pt x="2300" y="40"/>
                    <a:pt x="2237" y="119"/>
                  </a:cubicBezTo>
                  <a:cubicBezTo>
                    <a:pt x="2048" y="308"/>
                    <a:pt x="1733" y="434"/>
                    <a:pt x="1450" y="434"/>
                  </a:cubicBezTo>
                  <a:cubicBezTo>
                    <a:pt x="1198" y="434"/>
                    <a:pt x="883" y="308"/>
                    <a:pt x="662" y="119"/>
                  </a:cubicBezTo>
                  <a:cubicBezTo>
                    <a:pt x="583" y="40"/>
                    <a:pt x="489" y="1"/>
                    <a:pt x="398"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9" name="Google Shape;269;g134016b1b9f_2_23"/>
            <p:cNvSpPr/>
            <p:nvPr/>
          </p:nvSpPr>
          <p:spPr>
            <a:xfrm>
              <a:off x="-52887125" y="1903275"/>
              <a:ext cx="279625" cy="316650"/>
            </a:xfrm>
            <a:custGeom>
              <a:avLst/>
              <a:gdLst/>
              <a:ahLst/>
              <a:cxnLst/>
              <a:rect l="l" t="t" r="r" b="b"/>
              <a:pathLst>
                <a:path w="11185" h="12666" extrusionOk="0">
                  <a:moveTo>
                    <a:pt x="5545" y="2238"/>
                  </a:moveTo>
                  <a:cubicBezTo>
                    <a:pt x="5986" y="2238"/>
                    <a:pt x="6427" y="2332"/>
                    <a:pt x="6806" y="2490"/>
                  </a:cubicBezTo>
                  <a:cubicBezTo>
                    <a:pt x="6049" y="3687"/>
                    <a:pt x="4726" y="4443"/>
                    <a:pt x="3308" y="4443"/>
                  </a:cubicBezTo>
                  <a:lnTo>
                    <a:pt x="2407" y="4443"/>
                  </a:lnTo>
                  <a:cubicBezTo>
                    <a:pt x="2887" y="3168"/>
                    <a:pt x="4108" y="2238"/>
                    <a:pt x="5545" y="2238"/>
                  </a:cubicBezTo>
                  <a:close/>
                  <a:moveTo>
                    <a:pt x="5577" y="757"/>
                  </a:moveTo>
                  <a:cubicBezTo>
                    <a:pt x="7877" y="757"/>
                    <a:pt x="9799" y="2364"/>
                    <a:pt x="10303" y="4475"/>
                  </a:cubicBezTo>
                  <a:cubicBezTo>
                    <a:pt x="10240" y="4475"/>
                    <a:pt x="10145" y="4443"/>
                    <a:pt x="10082" y="4443"/>
                  </a:cubicBezTo>
                  <a:cubicBezTo>
                    <a:pt x="9893" y="4443"/>
                    <a:pt x="9736" y="4475"/>
                    <a:pt x="9578" y="4569"/>
                  </a:cubicBezTo>
                  <a:cubicBezTo>
                    <a:pt x="9137" y="2742"/>
                    <a:pt x="7467" y="1450"/>
                    <a:pt x="5577" y="1450"/>
                  </a:cubicBezTo>
                  <a:cubicBezTo>
                    <a:pt x="3655" y="1450"/>
                    <a:pt x="2048" y="2805"/>
                    <a:pt x="1607" y="4569"/>
                  </a:cubicBezTo>
                  <a:cubicBezTo>
                    <a:pt x="1450" y="4475"/>
                    <a:pt x="1292" y="4443"/>
                    <a:pt x="1103" y="4443"/>
                  </a:cubicBezTo>
                  <a:cubicBezTo>
                    <a:pt x="1009" y="4443"/>
                    <a:pt x="946" y="4443"/>
                    <a:pt x="851" y="4475"/>
                  </a:cubicBezTo>
                  <a:cubicBezTo>
                    <a:pt x="1324" y="2364"/>
                    <a:pt x="3277" y="757"/>
                    <a:pt x="5577" y="757"/>
                  </a:cubicBezTo>
                  <a:close/>
                  <a:moveTo>
                    <a:pt x="7530" y="2868"/>
                  </a:moveTo>
                  <a:cubicBezTo>
                    <a:pt x="8381" y="3466"/>
                    <a:pt x="8948" y="4475"/>
                    <a:pt x="8948" y="5640"/>
                  </a:cubicBezTo>
                  <a:lnTo>
                    <a:pt x="8948" y="6050"/>
                  </a:lnTo>
                  <a:lnTo>
                    <a:pt x="2206" y="6050"/>
                  </a:lnTo>
                  <a:lnTo>
                    <a:pt x="2206" y="6018"/>
                  </a:lnTo>
                  <a:lnTo>
                    <a:pt x="2206" y="5577"/>
                  </a:lnTo>
                  <a:cubicBezTo>
                    <a:pt x="2206" y="5483"/>
                    <a:pt x="2206" y="5357"/>
                    <a:pt x="2237" y="5231"/>
                  </a:cubicBezTo>
                  <a:lnTo>
                    <a:pt x="3340" y="5231"/>
                  </a:lnTo>
                  <a:cubicBezTo>
                    <a:pt x="4285" y="5231"/>
                    <a:pt x="5167" y="4947"/>
                    <a:pt x="5955" y="4475"/>
                  </a:cubicBezTo>
                  <a:cubicBezTo>
                    <a:pt x="6585" y="4097"/>
                    <a:pt x="7121" y="3529"/>
                    <a:pt x="7530" y="2868"/>
                  </a:cubicBezTo>
                  <a:close/>
                  <a:moveTo>
                    <a:pt x="10082" y="5231"/>
                  </a:moveTo>
                  <a:cubicBezTo>
                    <a:pt x="10271" y="5231"/>
                    <a:pt x="10429" y="5388"/>
                    <a:pt x="10429" y="5577"/>
                  </a:cubicBezTo>
                  <a:lnTo>
                    <a:pt x="10429" y="7877"/>
                  </a:lnTo>
                  <a:cubicBezTo>
                    <a:pt x="10429" y="8066"/>
                    <a:pt x="10271" y="8224"/>
                    <a:pt x="10082" y="8224"/>
                  </a:cubicBezTo>
                  <a:cubicBezTo>
                    <a:pt x="9893" y="8224"/>
                    <a:pt x="9736" y="8066"/>
                    <a:pt x="9736" y="7877"/>
                  </a:cubicBezTo>
                  <a:lnTo>
                    <a:pt x="9736" y="5577"/>
                  </a:lnTo>
                  <a:cubicBezTo>
                    <a:pt x="9736" y="5388"/>
                    <a:pt x="9893" y="5231"/>
                    <a:pt x="10082" y="5231"/>
                  </a:cubicBezTo>
                  <a:close/>
                  <a:moveTo>
                    <a:pt x="1103" y="5262"/>
                  </a:moveTo>
                  <a:cubicBezTo>
                    <a:pt x="1292" y="5262"/>
                    <a:pt x="1450" y="5420"/>
                    <a:pt x="1450" y="5640"/>
                  </a:cubicBezTo>
                  <a:lnTo>
                    <a:pt x="1450" y="7909"/>
                  </a:lnTo>
                  <a:cubicBezTo>
                    <a:pt x="1450" y="8066"/>
                    <a:pt x="1292" y="8255"/>
                    <a:pt x="1103" y="8255"/>
                  </a:cubicBezTo>
                  <a:cubicBezTo>
                    <a:pt x="914" y="8255"/>
                    <a:pt x="757" y="8098"/>
                    <a:pt x="757" y="7909"/>
                  </a:cubicBezTo>
                  <a:lnTo>
                    <a:pt x="757" y="5640"/>
                  </a:lnTo>
                  <a:cubicBezTo>
                    <a:pt x="757" y="5420"/>
                    <a:pt x="914" y="5262"/>
                    <a:pt x="1103" y="5262"/>
                  </a:cubicBezTo>
                  <a:close/>
                  <a:moveTo>
                    <a:pt x="5199" y="6774"/>
                  </a:moveTo>
                  <a:cubicBezTo>
                    <a:pt x="5199" y="7594"/>
                    <a:pt x="4537" y="8255"/>
                    <a:pt x="3687" y="8255"/>
                  </a:cubicBezTo>
                  <a:cubicBezTo>
                    <a:pt x="2867" y="8255"/>
                    <a:pt x="2206" y="7594"/>
                    <a:pt x="2206" y="6774"/>
                  </a:cubicBezTo>
                  <a:close/>
                  <a:moveTo>
                    <a:pt x="8948" y="6774"/>
                  </a:moveTo>
                  <a:cubicBezTo>
                    <a:pt x="8948" y="7594"/>
                    <a:pt x="8255" y="8255"/>
                    <a:pt x="7436" y="8255"/>
                  </a:cubicBezTo>
                  <a:cubicBezTo>
                    <a:pt x="6617" y="8255"/>
                    <a:pt x="5955" y="7594"/>
                    <a:pt x="5955" y="6774"/>
                  </a:cubicBezTo>
                  <a:close/>
                  <a:moveTo>
                    <a:pt x="5545" y="8035"/>
                  </a:moveTo>
                  <a:cubicBezTo>
                    <a:pt x="5955" y="8633"/>
                    <a:pt x="6648" y="9011"/>
                    <a:pt x="7404" y="9011"/>
                  </a:cubicBezTo>
                  <a:cubicBezTo>
                    <a:pt x="8003" y="9011"/>
                    <a:pt x="8507" y="8822"/>
                    <a:pt x="8885" y="8413"/>
                  </a:cubicBezTo>
                  <a:lnTo>
                    <a:pt x="8885" y="8476"/>
                  </a:lnTo>
                  <a:cubicBezTo>
                    <a:pt x="8948" y="10272"/>
                    <a:pt x="7593" y="11815"/>
                    <a:pt x="5892" y="11973"/>
                  </a:cubicBezTo>
                  <a:cubicBezTo>
                    <a:pt x="5782" y="11983"/>
                    <a:pt x="5673" y="11988"/>
                    <a:pt x="5565" y="11988"/>
                  </a:cubicBezTo>
                  <a:cubicBezTo>
                    <a:pt x="3672" y="11988"/>
                    <a:pt x="2206" y="10452"/>
                    <a:pt x="2206" y="8633"/>
                  </a:cubicBezTo>
                  <a:lnTo>
                    <a:pt x="2206" y="8413"/>
                  </a:lnTo>
                  <a:cubicBezTo>
                    <a:pt x="2584" y="8791"/>
                    <a:pt x="3119" y="9011"/>
                    <a:pt x="3687" y="9011"/>
                  </a:cubicBezTo>
                  <a:cubicBezTo>
                    <a:pt x="4474" y="9011"/>
                    <a:pt x="5167" y="8633"/>
                    <a:pt x="5545" y="8035"/>
                  </a:cubicBezTo>
                  <a:close/>
                  <a:moveTo>
                    <a:pt x="5577" y="1"/>
                  </a:moveTo>
                  <a:cubicBezTo>
                    <a:pt x="2489" y="1"/>
                    <a:pt x="0" y="2521"/>
                    <a:pt x="0" y="5577"/>
                  </a:cubicBezTo>
                  <a:lnTo>
                    <a:pt x="0" y="7877"/>
                  </a:lnTo>
                  <a:cubicBezTo>
                    <a:pt x="0" y="8507"/>
                    <a:pt x="505" y="8980"/>
                    <a:pt x="1103" y="8980"/>
                  </a:cubicBezTo>
                  <a:cubicBezTo>
                    <a:pt x="1229" y="8980"/>
                    <a:pt x="1387" y="8948"/>
                    <a:pt x="1481" y="8885"/>
                  </a:cubicBezTo>
                  <a:cubicBezTo>
                    <a:pt x="1639" y="10996"/>
                    <a:pt x="3372" y="12666"/>
                    <a:pt x="5577" y="12666"/>
                  </a:cubicBezTo>
                  <a:lnTo>
                    <a:pt x="5986" y="12666"/>
                  </a:lnTo>
                  <a:cubicBezTo>
                    <a:pt x="7940" y="12477"/>
                    <a:pt x="9452" y="10870"/>
                    <a:pt x="9641" y="8885"/>
                  </a:cubicBezTo>
                  <a:cubicBezTo>
                    <a:pt x="9767" y="8948"/>
                    <a:pt x="9925" y="8980"/>
                    <a:pt x="10051" y="8980"/>
                  </a:cubicBezTo>
                  <a:cubicBezTo>
                    <a:pt x="10681" y="8980"/>
                    <a:pt x="11153" y="8476"/>
                    <a:pt x="11153" y="7877"/>
                  </a:cubicBezTo>
                  <a:lnTo>
                    <a:pt x="11153" y="5577"/>
                  </a:lnTo>
                  <a:cubicBezTo>
                    <a:pt x="11185" y="2521"/>
                    <a:pt x="8664" y="1"/>
                    <a:pt x="5577"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70" name="Google Shape;270;g134016b1b9f_2_23"/>
          <p:cNvSpPr/>
          <p:nvPr/>
        </p:nvSpPr>
        <p:spPr>
          <a:xfrm>
            <a:off x="750650" y="7115672"/>
            <a:ext cx="949817" cy="1173356"/>
          </a:xfrm>
          <a:custGeom>
            <a:avLst/>
            <a:gdLst/>
            <a:ahLst/>
            <a:cxnLst/>
            <a:rect l="l" t="t" r="r" b="b"/>
            <a:pathLst>
              <a:path w="10524" h="11847" extrusionOk="0">
                <a:moveTo>
                  <a:pt x="7278" y="662"/>
                </a:moveTo>
                <a:cubicBezTo>
                  <a:pt x="7499" y="662"/>
                  <a:pt x="7656" y="820"/>
                  <a:pt x="7656" y="1009"/>
                </a:cubicBezTo>
                <a:lnTo>
                  <a:pt x="7656" y="3151"/>
                </a:lnTo>
                <a:cubicBezTo>
                  <a:pt x="7404" y="3057"/>
                  <a:pt x="7184" y="2994"/>
                  <a:pt x="6932" y="2994"/>
                </a:cubicBezTo>
                <a:lnTo>
                  <a:pt x="6932" y="1009"/>
                </a:lnTo>
                <a:cubicBezTo>
                  <a:pt x="6932" y="820"/>
                  <a:pt x="7089" y="662"/>
                  <a:pt x="7278" y="662"/>
                </a:cubicBezTo>
                <a:close/>
                <a:moveTo>
                  <a:pt x="3120" y="662"/>
                </a:moveTo>
                <a:cubicBezTo>
                  <a:pt x="3309" y="662"/>
                  <a:pt x="3466" y="820"/>
                  <a:pt x="3466" y="1009"/>
                </a:cubicBezTo>
                <a:lnTo>
                  <a:pt x="3466" y="2994"/>
                </a:lnTo>
                <a:cubicBezTo>
                  <a:pt x="3246" y="3025"/>
                  <a:pt x="2994" y="3057"/>
                  <a:pt x="2773" y="3183"/>
                </a:cubicBezTo>
                <a:lnTo>
                  <a:pt x="2773" y="1009"/>
                </a:lnTo>
                <a:cubicBezTo>
                  <a:pt x="2773" y="820"/>
                  <a:pt x="2931" y="662"/>
                  <a:pt x="3120" y="662"/>
                </a:cubicBezTo>
                <a:close/>
                <a:moveTo>
                  <a:pt x="4506" y="1702"/>
                </a:moveTo>
                <a:cubicBezTo>
                  <a:pt x="4695" y="1702"/>
                  <a:pt x="4852" y="1860"/>
                  <a:pt x="4852" y="2049"/>
                </a:cubicBezTo>
                <a:lnTo>
                  <a:pt x="4852" y="3309"/>
                </a:lnTo>
                <a:cubicBezTo>
                  <a:pt x="4663" y="3183"/>
                  <a:pt x="4411" y="3057"/>
                  <a:pt x="4128" y="3025"/>
                </a:cubicBezTo>
                <a:lnTo>
                  <a:pt x="4128" y="2049"/>
                </a:lnTo>
                <a:cubicBezTo>
                  <a:pt x="4128" y="1860"/>
                  <a:pt x="4285" y="1702"/>
                  <a:pt x="4506" y="1702"/>
                </a:cubicBezTo>
                <a:close/>
                <a:moveTo>
                  <a:pt x="5861" y="1702"/>
                </a:moveTo>
                <a:cubicBezTo>
                  <a:pt x="6081" y="1702"/>
                  <a:pt x="6239" y="1860"/>
                  <a:pt x="6239" y="2049"/>
                </a:cubicBezTo>
                <a:lnTo>
                  <a:pt x="6239" y="3025"/>
                </a:lnTo>
                <a:cubicBezTo>
                  <a:pt x="5987" y="3120"/>
                  <a:pt x="5766" y="3183"/>
                  <a:pt x="5514" y="3340"/>
                </a:cubicBezTo>
                <a:lnTo>
                  <a:pt x="5514" y="2049"/>
                </a:lnTo>
                <a:cubicBezTo>
                  <a:pt x="5546" y="1860"/>
                  <a:pt x="5703" y="1702"/>
                  <a:pt x="5861" y="1702"/>
                </a:cubicBezTo>
                <a:close/>
                <a:moveTo>
                  <a:pt x="1733" y="1324"/>
                </a:moveTo>
                <a:cubicBezTo>
                  <a:pt x="1922" y="1324"/>
                  <a:pt x="2080" y="1482"/>
                  <a:pt x="2080" y="1702"/>
                </a:cubicBezTo>
                <a:lnTo>
                  <a:pt x="2080" y="3624"/>
                </a:lnTo>
                <a:cubicBezTo>
                  <a:pt x="2017" y="3687"/>
                  <a:pt x="1922" y="3781"/>
                  <a:pt x="1859" y="3907"/>
                </a:cubicBezTo>
                <a:cubicBezTo>
                  <a:pt x="1733" y="3687"/>
                  <a:pt x="1576" y="3529"/>
                  <a:pt x="1387" y="3435"/>
                </a:cubicBezTo>
                <a:lnTo>
                  <a:pt x="1387" y="1702"/>
                </a:lnTo>
                <a:cubicBezTo>
                  <a:pt x="1387" y="1482"/>
                  <a:pt x="1544" y="1324"/>
                  <a:pt x="1733" y="1324"/>
                </a:cubicBezTo>
                <a:close/>
                <a:moveTo>
                  <a:pt x="8665" y="1324"/>
                </a:moveTo>
                <a:cubicBezTo>
                  <a:pt x="8854" y="1324"/>
                  <a:pt x="9011" y="1482"/>
                  <a:pt x="9011" y="1702"/>
                </a:cubicBezTo>
                <a:lnTo>
                  <a:pt x="9011" y="3466"/>
                </a:lnTo>
                <a:cubicBezTo>
                  <a:pt x="8854" y="3592"/>
                  <a:pt x="8759" y="3750"/>
                  <a:pt x="8633" y="3907"/>
                </a:cubicBezTo>
                <a:cubicBezTo>
                  <a:pt x="8539" y="3781"/>
                  <a:pt x="8476" y="3687"/>
                  <a:pt x="8381" y="3592"/>
                </a:cubicBezTo>
                <a:lnTo>
                  <a:pt x="8349" y="3529"/>
                </a:lnTo>
                <a:lnTo>
                  <a:pt x="8349" y="1702"/>
                </a:lnTo>
                <a:cubicBezTo>
                  <a:pt x="8318" y="1482"/>
                  <a:pt x="8476" y="1324"/>
                  <a:pt x="8665" y="1324"/>
                </a:cubicBezTo>
                <a:close/>
                <a:moveTo>
                  <a:pt x="6774" y="3647"/>
                </a:moveTo>
                <a:cubicBezTo>
                  <a:pt x="7160" y="3647"/>
                  <a:pt x="7546" y="3797"/>
                  <a:pt x="7845" y="4096"/>
                </a:cubicBezTo>
                <a:cubicBezTo>
                  <a:pt x="8318" y="4569"/>
                  <a:pt x="8444" y="5294"/>
                  <a:pt x="8066" y="5892"/>
                </a:cubicBezTo>
                <a:cubicBezTo>
                  <a:pt x="7089" y="6176"/>
                  <a:pt x="6333" y="7058"/>
                  <a:pt x="6239" y="8098"/>
                </a:cubicBezTo>
                <a:lnTo>
                  <a:pt x="5199" y="9043"/>
                </a:lnTo>
                <a:lnTo>
                  <a:pt x="4128" y="8035"/>
                </a:lnTo>
                <a:cubicBezTo>
                  <a:pt x="4065" y="6995"/>
                  <a:pt x="3309" y="6144"/>
                  <a:pt x="2332" y="5892"/>
                </a:cubicBezTo>
                <a:cubicBezTo>
                  <a:pt x="1985" y="5325"/>
                  <a:pt x="2112" y="4569"/>
                  <a:pt x="2553" y="4096"/>
                </a:cubicBezTo>
                <a:cubicBezTo>
                  <a:pt x="2836" y="3813"/>
                  <a:pt x="3246" y="3655"/>
                  <a:pt x="3624" y="3655"/>
                </a:cubicBezTo>
                <a:cubicBezTo>
                  <a:pt x="4033" y="3655"/>
                  <a:pt x="4411" y="3813"/>
                  <a:pt x="4695" y="4096"/>
                </a:cubicBezTo>
                <a:lnTo>
                  <a:pt x="4915" y="4317"/>
                </a:lnTo>
                <a:lnTo>
                  <a:pt x="4978" y="4348"/>
                </a:lnTo>
                <a:cubicBezTo>
                  <a:pt x="5026" y="4411"/>
                  <a:pt x="5112" y="4443"/>
                  <a:pt x="5203" y="4443"/>
                </a:cubicBezTo>
                <a:cubicBezTo>
                  <a:pt x="5294" y="4443"/>
                  <a:pt x="5388" y="4411"/>
                  <a:pt x="5451" y="4348"/>
                </a:cubicBezTo>
                <a:lnTo>
                  <a:pt x="5703" y="4096"/>
                </a:lnTo>
                <a:cubicBezTo>
                  <a:pt x="6002" y="3797"/>
                  <a:pt x="6388" y="3647"/>
                  <a:pt x="6774" y="3647"/>
                </a:cubicBezTo>
                <a:close/>
                <a:moveTo>
                  <a:pt x="662" y="3813"/>
                </a:moveTo>
                <a:cubicBezTo>
                  <a:pt x="1103" y="3970"/>
                  <a:pt x="1418" y="4380"/>
                  <a:pt x="1418" y="4884"/>
                </a:cubicBezTo>
                <a:lnTo>
                  <a:pt x="1418" y="6176"/>
                </a:lnTo>
                <a:cubicBezTo>
                  <a:pt x="1418" y="6365"/>
                  <a:pt x="1576" y="6522"/>
                  <a:pt x="1765" y="6522"/>
                </a:cubicBezTo>
                <a:cubicBezTo>
                  <a:pt x="2679" y="6522"/>
                  <a:pt x="3435" y="7247"/>
                  <a:pt x="3435" y="8161"/>
                </a:cubicBezTo>
                <a:lnTo>
                  <a:pt x="3435" y="8224"/>
                </a:lnTo>
                <a:lnTo>
                  <a:pt x="3435" y="8980"/>
                </a:lnTo>
                <a:cubicBezTo>
                  <a:pt x="3435" y="9169"/>
                  <a:pt x="3592" y="9326"/>
                  <a:pt x="3781" y="9326"/>
                </a:cubicBezTo>
                <a:cubicBezTo>
                  <a:pt x="3970" y="9326"/>
                  <a:pt x="4128" y="9169"/>
                  <a:pt x="4128" y="8980"/>
                </a:cubicBezTo>
                <a:lnTo>
                  <a:pt x="4852" y="9610"/>
                </a:lnTo>
                <a:lnTo>
                  <a:pt x="4852" y="11059"/>
                </a:lnTo>
                <a:lnTo>
                  <a:pt x="2080" y="11059"/>
                </a:lnTo>
                <a:lnTo>
                  <a:pt x="2080" y="9925"/>
                </a:lnTo>
                <a:cubicBezTo>
                  <a:pt x="2080" y="9673"/>
                  <a:pt x="1985" y="9421"/>
                  <a:pt x="1765" y="9200"/>
                </a:cubicBezTo>
                <a:lnTo>
                  <a:pt x="1198" y="8633"/>
                </a:lnTo>
                <a:cubicBezTo>
                  <a:pt x="883" y="8287"/>
                  <a:pt x="662" y="7877"/>
                  <a:pt x="662" y="7404"/>
                </a:cubicBezTo>
                <a:lnTo>
                  <a:pt x="662" y="3813"/>
                </a:lnTo>
                <a:close/>
                <a:moveTo>
                  <a:pt x="9767" y="3844"/>
                </a:moveTo>
                <a:lnTo>
                  <a:pt x="9767" y="7436"/>
                </a:lnTo>
                <a:cubicBezTo>
                  <a:pt x="9767" y="7909"/>
                  <a:pt x="9578" y="8350"/>
                  <a:pt x="9263" y="8665"/>
                </a:cubicBezTo>
                <a:lnTo>
                  <a:pt x="8665" y="9263"/>
                </a:lnTo>
                <a:cubicBezTo>
                  <a:pt x="8476" y="9452"/>
                  <a:pt x="8349" y="9704"/>
                  <a:pt x="8349" y="9988"/>
                </a:cubicBezTo>
                <a:lnTo>
                  <a:pt x="8349" y="11153"/>
                </a:lnTo>
                <a:lnTo>
                  <a:pt x="5514" y="11153"/>
                </a:lnTo>
                <a:lnTo>
                  <a:pt x="5514" y="9736"/>
                </a:lnTo>
                <a:lnTo>
                  <a:pt x="6239" y="9043"/>
                </a:lnTo>
                <a:cubicBezTo>
                  <a:pt x="6270" y="9200"/>
                  <a:pt x="6396" y="9326"/>
                  <a:pt x="6585" y="9326"/>
                </a:cubicBezTo>
                <a:cubicBezTo>
                  <a:pt x="6774" y="9326"/>
                  <a:pt x="6932" y="9169"/>
                  <a:pt x="6932" y="8980"/>
                </a:cubicBezTo>
                <a:lnTo>
                  <a:pt x="6932" y="8255"/>
                </a:lnTo>
                <a:cubicBezTo>
                  <a:pt x="6932" y="7404"/>
                  <a:pt x="7530" y="6711"/>
                  <a:pt x="8349" y="6554"/>
                </a:cubicBezTo>
                <a:lnTo>
                  <a:pt x="8665" y="6554"/>
                </a:lnTo>
                <a:cubicBezTo>
                  <a:pt x="8854" y="6554"/>
                  <a:pt x="9011" y="6396"/>
                  <a:pt x="9011" y="6207"/>
                </a:cubicBezTo>
                <a:lnTo>
                  <a:pt x="9011" y="4916"/>
                </a:lnTo>
                <a:cubicBezTo>
                  <a:pt x="9011" y="4443"/>
                  <a:pt x="9326" y="4002"/>
                  <a:pt x="9767" y="3844"/>
                </a:cubicBezTo>
                <a:close/>
                <a:moveTo>
                  <a:pt x="3120" y="1"/>
                </a:moveTo>
                <a:cubicBezTo>
                  <a:pt x="2647" y="1"/>
                  <a:pt x="2238" y="316"/>
                  <a:pt x="2143" y="757"/>
                </a:cubicBezTo>
                <a:cubicBezTo>
                  <a:pt x="2017" y="694"/>
                  <a:pt x="1891" y="662"/>
                  <a:pt x="1733" y="662"/>
                </a:cubicBezTo>
                <a:cubicBezTo>
                  <a:pt x="1135" y="662"/>
                  <a:pt x="725" y="1135"/>
                  <a:pt x="725" y="1702"/>
                </a:cubicBezTo>
                <a:lnTo>
                  <a:pt x="725" y="3120"/>
                </a:lnTo>
                <a:cubicBezTo>
                  <a:pt x="599" y="3057"/>
                  <a:pt x="473" y="3057"/>
                  <a:pt x="347" y="3057"/>
                </a:cubicBezTo>
                <a:cubicBezTo>
                  <a:pt x="158" y="3057"/>
                  <a:pt x="1" y="3214"/>
                  <a:pt x="1" y="3435"/>
                </a:cubicBezTo>
                <a:lnTo>
                  <a:pt x="1" y="7436"/>
                </a:lnTo>
                <a:cubicBezTo>
                  <a:pt x="1" y="8066"/>
                  <a:pt x="253" y="8696"/>
                  <a:pt x="725" y="9169"/>
                </a:cubicBezTo>
                <a:lnTo>
                  <a:pt x="1292" y="9767"/>
                </a:lnTo>
                <a:cubicBezTo>
                  <a:pt x="1387" y="9830"/>
                  <a:pt x="1418" y="9925"/>
                  <a:pt x="1418" y="9988"/>
                </a:cubicBezTo>
                <a:lnTo>
                  <a:pt x="1418" y="11153"/>
                </a:lnTo>
                <a:lnTo>
                  <a:pt x="1072" y="11153"/>
                </a:lnTo>
                <a:cubicBezTo>
                  <a:pt x="883" y="11153"/>
                  <a:pt x="725" y="11311"/>
                  <a:pt x="725" y="11500"/>
                </a:cubicBezTo>
                <a:cubicBezTo>
                  <a:pt x="725" y="11689"/>
                  <a:pt x="883" y="11847"/>
                  <a:pt x="1072" y="11847"/>
                </a:cubicBezTo>
                <a:lnTo>
                  <a:pt x="9389" y="11847"/>
                </a:lnTo>
                <a:cubicBezTo>
                  <a:pt x="9578" y="11847"/>
                  <a:pt x="9736" y="11689"/>
                  <a:pt x="9736" y="11500"/>
                </a:cubicBezTo>
                <a:cubicBezTo>
                  <a:pt x="9736" y="11311"/>
                  <a:pt x="9578" y="11153"/>
                  <a:pt x="9389" y="11153"/>
                </a:cubicBezTo>
                <a:lnTo>
                  <a:pt x="9106" y="11153"/>
                </a:lnTo>
                <a:lnTo>
                  <a:pt x="9106" y="9988"/>
                </a:lnTo>
                <a:cubicBezTo>
                  <a:pt x="9106" y="9925"/>
                  <a:pt x="9137" y="9799"/>
                  <a:pt x="9232" y="9767"/>
                </a:cubicBezTo>
                <a:lnTo>
                  <a:pt x="9830" y="9169"/>
                </a:lnTo>
                <a:cubicBezTo>
                  <a:pt x="10271" y="8696"/>
                  <a:pt x="10523" y="8098"/>
                  <a:pt x="10523" y="7436"/>
                </a:cubicBezTo>
                <a:lnTo>
                  <a:pt x="10523" y="3466"/>
                </a:lnTo>
                <a:cubicBezTo>
                  <a:pt x="10492" y="3214"/>
                  <a:pt x="10334" y="3057"/>
                  <a:pt x="10114" y="3057"/>
                </a:cubicBezTo>
                <a:cubicBezTo>
                  <a:pt x="9956" y="3057"/>
                  <a:pt x="9862" y="3057"/>
                  <a:pt x="9704" y="3120"/>
                </a:cubicBezTo>
                <a:lnTo>
                  <a:pt x="9704" y="1702"/>
                </a:lnTo>
                <a:cubicBezTo>
                  <a:pt x="9704" y="1103"/>
                  <a:pt x="9232" y="662"/>
                  <a:pt x="8665" y="662"/>
                </a:cubicBezTo>
                <a:cubicBezTo>
                  <a:pt x="8539" y="662"/>
                  <a:pt x="8413" y="694"/>
                  <a:pt x="8286" y="757"/>
                </a:cubicBezTo>
                <a:cubicBezTo>
                  <a:pt x="8160" y="316"/>
                  <a:pt x="7751" y="1"/>
                  <a:pt x="7278" y="1"/>
                </a:cubicBezTo>
                <a:cubicBezTo>
                  <a:pt x="6711" y="1"/>
                  <a:pt x="6270" y="473"/>
                  <a:pt x="6270" y="1009"/>
                </a:cubicBezTo>
                <a:lnTo>
                  <a:pt x="6270" y="1103"/>
                </a:lnTo>
                <a:cubicBezTo>
                  <a:pt x="6144" y="1072"/>
                  <a:pt x="6050" y="1009"/>
                  <a:pt x="5924" y="1009"/>
                </a:cubicBezTo>
                <a:cubicBezTo>
                  <a:pt x="5640" y="1009"/>
                  <a:pt x="5388" y="1135"/>
                  <a:pt x="5199" y="1292"/>
                </a:cubicBezTo>
                <a:cubicBezTo>
                  <a:pt x="5010" y="1135"/>
                  <a:pt x="4758" y="1009"/>
                  <a:pt x="4506" y="1009"/>
                </a:cubicBezTo>
                <a:cubicBezTo>
                  <a:pt x="4380" y="1009"/>
                  <a:pt x="4254" y="1072"/>
                  <a:pt x="4128" y="1103"/>
                </a:cubicBezTo>
                <a:lnTo>
                  <a:pt x="4128" y="1009"/>
                </a:lnTo>
                <a:cubicBezTo>
                  <a:pt x="4128" y="442"/>
                  <a:pt x="3655" y="1"/>
                  <a:pt x="3120"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71" name="Google Shape;271;g134016b1b9f_2_23"/>
          <p:cNvSpPr txBox="1"/>
          <p:nvPr/>
        </p:nvSpPr>
        <p:spPr>
          <a:xfrm>
            <a:off x="11027424" y="3594650"/>
            <a:ext cx="6582600" cy="849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a:solidFill>
                  <a:srgbClr val="434343"/>
                </a:solidFill>
                <a:latin typeface="Inter"/>
                <a:ea typeface="Inter"/>
                <a:cs typeface="Inter"/>
                <a:sym typeface="Inter"/>
              </a:rPr>
              <a:t>Acknowledges and incorporates the unique needs of youth.</a:t>
            </a:r>
            <a:endParaRPr>
              <a:solidFill>
                <a:srgbClr val="434343"/>
              </a:solidFill>
            </a:endParaRPr>
          </a:p>
        </p:txBody>
      </p:sp>
      <p:sp>
        <p:nvSpPr>
          <p:cNvPr id="272" name="Google Shape;272;g134016b1b9f_2_23"/>
          <p:cNvSpPr txBox="1"/>
          <p:nvPr/>
        </p:nvSpPr>
        <p:spPr>
          <a:xfrm>
            <a:off x="2398101" y="4444250"/>
            <a:ext cx="5653800" cy="1345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a:solidFill>
                  <a:srgbClr val="434343"/>
                </a:solidFill>
              </a:rPr>
              <a:t>Key focus is usability among the intended users. Facilitates inclusivity and participation. </a:t>
            </a:r>
            <a:endParaRPr sz="2300">
              <a:solidFill>
                <a:srgbClr val="434343"/>
              </a:solidFill>
            </a:endParaRPr>
          </a:p>
        </p:txBody>
      </p:sp>
      <p:grpSp>
        <p:nvGrpSpPr>
          <p:cNvPr id="273" name="Google Shape;273;g134016b1b9f_2_23"/>
          <p:cNvGrpSpPr/>
          <p:nvPr/>
        </p:nvGrpSpPr>
        <p:grpSpPr>
          <a:xfrm>
            <a:off x="9407294" y="7115682"/>
            <a:ext cx="1206185" cy="1173337"/>
            <a:chOff x="685475" y="2318350"/>
            <a:chExt cx="297750" cy="296200"/>
          </a:xfrm>
        </p:grpSpPr>
        <p:sp>
          <p:nvSpPr>
            <p:cNvPr id="274" name="Google Shape;274;g134016b1b9f_2_2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75" name="Google Shape;275;g134016b1b9f_2_2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76" name="Google Shape;276;g134016b1b9f_2_2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34016b1b9f_1_0"/>
          <p:cNvSpPr txBox="1"/>
          <p:nvPr/>
        </p:nvSpPr>
        <p:spPr>
          <a:xfrm>
            <a:off x="5779950" y="997577"/>
            <a:ext cx="6728100" cy="892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799" b="1">
                <a:solidFill>
                  <a:srgbClr val="434343"/>
                </a:solidFill>
                <a:latin typeface="Inter"/>
                <a:ea typeface="Inter"/>
                <a:cs typeface="Inter"/>
                <a:sym typeface="Inter"/>
              </a:rPr>
              <a:t>The Last 5 Years</a:t>
            </a:r>
            <a:endParaRPr>
              <a:solidFill>
                <a:srgbClr val="434343"/>
              </a:solidFill>
            </a:endParaRPr>
          </a:p>
        </p:txBody>
      </p:sp>
      <p:sp>
        <p:nvSpPr>
          <p:cNvPr id="282" name="Google Shape;282;g134016b1b9f_1_0"/>
          <p:cNvSpPr txBox="1"/>
          <p:nvPr/>
        </p:nvSpPr>
        <p:spPr>
          <a:xfrm>
            <a:off x="10136456" y="3296730"/>
            <a:ext cx="68739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3300" b="1">
              <a:solidFill>
                <a:srgbClr val="434343"/>
              </a:solidFill>
              <a:latin typeface="Inter"/>
              <a:ea typeface="Inter"/>
              <a:cs typeface="Inter"/>
              <a:sym typeface="Inter"/>
            </a:endParaRPr>
          </a:p>
        </p:txBody>
      </p:sp>
      <p:sp>
        <p:nvSpPr>
          <p:cNvPr id="283" name="Google Shape;283;g134016b1b9f_1_0"/>
          <p:cNvSpPr txBox="1"/>
          <p:nvPr/>
        </p:nvSpPr>
        <p:spPr>
          <a:xfrm>
            <a:off x="1294468" y="3331988"/>
            <a:ext cx="64008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solidFill>
                <a:srgbClr val="434343"/>
              </a:solidFill>
            </a:endParaRPr>
          </a:p>
        </p:txBody>
      </p:sp>
      <p:sp>
        <p:nvSpPr>
          <p:cNvPr id="284" name="Google Shape;284;g134016b1b9f_1_0"/>
          <p:cNvSpPr txBox="1"/>
          <p:nvPr/>
        </p:nvSpPr>
        <p:spPr>
          <a:xfrm>
            <a:off x="10053781" y="7476264"/>
            <a:ext cx="7371300" cy="323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2100">
              <a:solidFill>
                <a:srgbClr val="434343"/>
              </a:solidFill>
            </a:endParaRPr>
          </a:p>
        </p:txBody>
      </p:sp>
      <p:pic>
        <p:nvPicPr>
          <p:cNvPr id="285" name="Google Shape;285;g134016b1b9f_1_0"/>
          <p:cNvPicPr preferRelativeResize="0"/>
          <p:nvPr/>
        </p:nvPicPr>
        <p:blipFill>
          <a:blip r:embed="rId3">
            <a:alphaModFix/>
          </a:blip>
          <a:stretch>
            <a:fillRect/>
          </a:stretch>
        </p:blipFill>
        <p:spPr>
          <a:xfrm>
            <a:off x="634400" y="540376"/>
            <a:ext cx="2402780" cy="1173350"/>
          </a:xfrm>
          <a:prstGeom prst="rect">
            <a:avLst/>
          </a:prstGeom>
          <a:noFill/>
          <a:ln>
            <a:noFill/>
          </a:ln>
        </p:spPr>
      </p:pic>
      <p:sp>
        <p:nvSpPr>
          <p:cNvPr id="286" name="Google Shape;286;g134016b1b9f_1_0"/>
          <p:cNvSpPr txBox="1"/>
          <p:nvPr/>
        </p:nvSpPr>
        <p:spPr>
          <a:xfrm>
            <a:off x="1361468" y="6764021"/>
            <a:ext cx="64008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solidFill>
                <a:srgbClr val="434343"/>
              </a:solidFill>
            </a:endParaRPr>
          </a:p>
        </p:txBody>
      </p:sp>
      <p:grpSp>
        <p:nvGrpSpPr>
          <p:cNvPr id="287" name="Google Shape;287;g134016b1b9f_1_0"/>
          <p:cNvGrpSpPr/>
          <p:nvPr/>
        </p:nvGrpSpPr>
        <p:grpSpPr>
          <a:xfrm>
            <a:off x="7353533" y="3211095"/>
            <a:ext cx="457198" cy="457186"/>
            <a:chOff x="-1333200" y="2770450"/>
            <a:chExt cx="291450" cy="292225"/>
          </a:xfrm>
        </p:grpSpPr>
        <p:sp>
          <p:nvSpPr>
            <p:cNvPr id="288" name="Google Shape;288;g134016b1b9f_1_0"/>
            <p:cNvSpPr/>
            <p:nvPr/>
          </p:nvSpPr>
          <p:spPr>
            <a:xfrm>
              <a:off x="-1299325" y="2808250"/>
              <a:ext cx="222925" cy="134725"/>
            </a:xfrm>
            <a:custGeom>
              <a:avLst/>
              <a:gdLst/>
              <a:ahLst/>
              <a:cxnLst/>
              <a:rect l="l" t="t" r="r" b="b"/>
              <a:pathLst>
                <a:path w="8917" h="5389" extrusionOk="0">
                  <a:moveTo>
                    <a:pt x="7877" y="631"/>
                  </a:moveTo>
                  <a:cubicBezTo>
                    <a:pt x="8066" y="631"/>
                    <a:pt x="8223" y="789"/>
                    <a:pt x="8223" y="978"/>
                  </a:cubicBezTo>
                  <a:cubicBezTo>
                    <a:pt x="8223" y="1167"/>
                    <a:pt x="8066" y="1324"/>
                    <a:pt x="7877" y="1324"/>
                  </a:cubicBezTo>
                  <a:cubicBezTo>
                    <a:pt x="7656" y="1324"/>
                    <a:pt x="7498" y="1167"/>
                    <a:pt x="7498" y="978"/>
                  </a:cubicBezTo>
                  <a:cubicBezTo>
                    <a:pt x="7498" y="789"/>
                    <a:pt x="7656" y="631"/>
                    <a:pt x="7877" y="631"/>
                  </a:cubicBezTo>
                  <a:close/>
                  <a:moveTo>
                    <a:pt x="3056" y="1293"/>
                  </a:moveTo>
                  <a:cubicBezTo>
                    <a:pt x="3245" y="1293"/>
                    <a:pt x="3403" y="1450"/>
                    <a:pt x="3403" y="1639"/>
                  </a:cubicBezTo>
                  <a:cubicBezTo>
                    <a:pt x="3403" y="1828"/>
                    <a:pt x="3245" y="1986"/>
                    <a:pt x="3056" y="1986"/>
                  </a:cubicBezTo>
                  <a:cubicBezTo>
                    <a:pt x="2867" y="1986"/>
                    <a:pt x="2710" y="1828"/>
                    <a:pt x="2710" y="1639"/>
                  </a:cubicBezTo>
                  <a:cubicBezTo>
                    <a:pt x="2741" y="1450"/>
                    <a:pt x="2899" y="1293"/>
                    <a:pt x="3056" y="1293"/>
                  </a:cubicBezTo>
                  <a:close/>
                  <a:moveTo>
                    <a:pt x="5797" y="3340"/>
                  </a:moveTo>
                  <a:cubicBezTo>
                    <a:pt x="6018" y="3340"/>
                    <a:pt x="6175" y="3498"/>
                    <a:pt x="6175" y="3687"/>
                  </a:cubicBezTo>
                  <a:cubicBezTo>
                    <a:pt x="6175" y="3876"/>
                    <a:pt x="6018" y="4034"/>
                    <a:pt x="5797" y="4034"/>
                  </a:cubicBezTo>
                  <a:cubicBezTo>
                    <a:pt x="5608" y="4034"/>
                    <a:pt x="5451" y="3876"/>
                    <a:pt x="5451" y="3687"/>
                  </a:cubicBezTo>
                  <a:cubicBezTo>
                    <a:pt x="5451" y="3498"/>
                    <a:pt x="5608" y="3340"/>
                    <a:pt x="5797" y="3340"/>
                  </a:cubicBezTo>
                  <a:close/>
                  <a:moveTo>
                    <a:pt x="1008" y="4034"/>
                  </a:moveTo>
                  <a:cubicBezTo>
                    <a:pt x="1198" y="4034"/>
                    <a:pt x="1355" y="4191"/>
                    <a:pt x="1355" y="4412"/>
                  </a:cubicBezTo>
                  <a:cubicBezTo>
                    <a:pt x="1355" y="4601"/>
                    <a:pt x="1198" y="4758"/>
                    <a:pt x="1008" y="4758"/>
                  </a:cubicBezTo>
                  <a:cubicBezTo>
                    <a:pt x="819" y="4758"/>
                    <a:pt x="662" y="4601"/>
                    <a:pt x="662" y="4412"/>
                  </a:cubicBezTo>
                  <a:cubicBezTo>
                    <a:pt x="662" y="4191"/>
                    <a:pt x="819" y="4034"/>
                    <a:pt x="1008" y="4034"/>
                  </a:cubicBezTo>
                  <a:close/>
                  <a:moveTo>
                    <a:pt x="7908" y="1"/>
                  </a:moveTo>
                  <a:cubicBezTo>
                    <a:pt x="7341" y="1"/>
                    <a:pt x="6868" y="474"/>
                    <a:pt x="6868" y="1009"/>
                  </a:cubicBezTo>
                  <a:cubicBezTo>
                    <a:pt x="6868" y="1198"/>
                    <a:pt x="6963" y="1419"/>
                    <a:pt x="7026" y="1576"/>
                  </a:cubicBezTo>
                  <a:lnTo>
                    <a:pt x="6112" y="2742"/>
                  </a:lnTo>
                  <a:cubicBezTo>
                    <a:pt x="6032" y="2722"/>
                    <a:pt x="5943" y="2711"/>
                    <a:pt x="5850" y="2711"/>
                  </a:cubicBezTo>
                  <a:cubicBezTo>
                    <a:pt x="5650" y="2711"/>
                    <a:pt x="5434" y="2760"/>
                    <a:pt x="5262" y="2868"/>
                  </a:cubicBezTo>
                  <a:lnTo>
                    <a:pt x="4096" y="1954"/>
                  </a:lnTo>
                  <a:cubicBezTo>
                    <a:pt x="4127" y="1891"/>
                    <a:pt x="4127" y="1765"/>
                    <a:pt x="4127" y="1639"/>
                  </a:cubicBezTo>
                  <a:cubicBezTo>
                    <a:pt x="4127" y="1104"/>
                    <a:pt x="3655" y="631"/>
                    <a:pt x="3088" y="631"/>
                  </a:cubicBezTo>
                  <a:cubicBezTo>
                    <a:pt x="2552" y="631"/>
                    <a:pt x="2080" y="1104"/>
                    <a:pt x="2080" y="1639"/>
                  </a:cubicBezTo>
                  <a:cubicBezTo>
                    <a:pt x="2080" y="1828"/>
                    <a:pt x="2143" y="2049"/>
                    <a:pt x="2237" y="2206"/>
                  </a:cubicBezTo>
                  <a:lnTo>
                    <a:pt x="1324" y="3372"/>
                  </a:lnTo>
                  <a:cubicBezTo>
                    <a:pt x="1261" y="3340"/>
                    <a:pt x="1134" y="3340"/>
                    <a:pt x="1008" y="3340"/>
                  </a:cubicBezTo>
                  <a:cubicBezTo>
                    <a:pt x="441" y="3340"/>
                    <a:pt x="0" y="3813"/>
                    <a:pt x="0" y="4349"/>
                  </a:cubicBezTo>
                  <a:cubicBezTo>
                    <a:pt x="0" y="4947"/>
                    <a:pt x="441" y="5388"/>
                    <a:pt x="1008" y="5388"/>
                  </a:cubicBezTo>
                  <a:cubicBezTo>
                    <a:pt x="1576" y="5388"/>
                    <a:pt x="2017" y="4916"/>
                    <a:pt x="2017" y="4349"/>
                  </a:cubicBezTo>
                  <a:cubicBezTo>
                    <a:pt x="2017" y="4160"/>
                    <a:pt x="1954" y="3971"/>
                    <a:pt x="1859" y="3813"/>
                  </a:cubicBezTo>
                  <a:lnTo>
                    <a:pt x="2773" y="2616"/>
                  </a:lnTo>
                  <a:cubicBezTo>
                    <a:pt x="2875" y="2650"/>
                    <a:pt x="2980" y="2667"/>
                    <a:pt x="3087" y="2667"/>
                  </a:cubicBezTo>
                  <a:cubicBezTo>
                    <a:pt x="3278" y="2667"/>
                    <a:pt x="3473" y="2611"/>
                    <a:pt x="3655" y="2490"/>
                  </a:cubicBezTo>
                  <a:lnTo>
                    <a:pt x="4821" y="3403"/>
                  </a:lnTo>
                  <a:cubicBezTo>
                    <a:pt x="4789" y="3498"/>
                    <a:pt x="4789" y="3624"/>
                    <a:pt x="4789" y="3719"/>
                  </a:cubicBezTo>
                  <a:cubicBezTo>
                    <a:pt x="4789" y="4286"/>
                    <a:pt x="5262" y="4758"/>
                    <a:pt x="5797" y="4758"/>
                  </a:cubicBezTo>
                  <a:cubicBezTo>
                    <a:pt x="6364" y="4758"/>
                    <a:pt x="6837" y="4286"/>
                    <a:pt x="6837" y="3719"/>
                  </a:cubicBezTo>
                  <a:cubicBezTo>
                    <a:pt x="6837" y="3529"/>
                    <a:pt x="6742" y="3340"/>
                    <a:pt x="6679" y="3183"/>
                  </a:cubicBezTo>
                  <a:lnTo>
                    <a:pt x="7593" y="1986"/>
                  </a:lnTo>
                  <a:cubicBezTo>
                    <a:pt x="7656" y="2049"/>
                    <a:pt x="7782" y="2049"/>
                    <a:pt x="7908" y="2049"/>
                  </a:cubicBezTo>
                  <a:cubicBezTo>
                    <a:pt x="8444" y="2049"/>
                    <a:pt x="8916" y="1576"/>
                    <a:pt x="8916" y="1009"/>
                  </a:cubicBezTo>
                  <a:cubicBezTo>
                    <a:pt x="8916" y="474"/>
                    <a:pt x="8444" y="1"/>
                    <a:pt x="7908"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89" name="Google Shape;289;g134016b1b9f_1_0"/>
            <p:cNvSpPr/>
            <p:nvPr/>
          </p:nvSpPr>
          <p:spPr>
            <a:xfrm>
              <a:off x="-1333200" y="2770450"/>
              <a:ext cx="291450" cy="292225"/>
            </a:xfrm>
            <a:custGeom>
              <a:avLst/>
              <a:gdLst/>
              <a:ahLst/>
              <a:cxnLst/>
              <a:rect l="l" t="t" r="r" b="b"/>
              <a:pathLst>
                <a:path w="11658" h="11689" extrusionOk="0">
                  <a:moveTo>
                    <a:pt x="10586" y="725"/>
                  </a:moveTo>
                  <a:cubicBezTo>
                    <a:pt x="10807" y="725"/>
                    <a:pt x="10964" y="883"/>
                    <a:pt x="10964" y="1072"/>
                  </a:cubicBezTo>
                  <a:lnTo>
                    <a:pt x="10964" y="7593"/>
                  </a:lnTo>
                  <a:lnTo>
                    <a:pt x="631" y="7593"/>
                  </a:lnTo>
                  <a:lnTo>
                    <a:pt x="631" y="1072"/>
                  </a:lnTo>
                  <a:cubicBezTo>
                    <a:pt x="662" y="883"/>
                    <a:pt x="820" y="725"/>
                    <a:pt x="977" y="725"/>
                  </a:cubicBezTo>
                  <a:close/>
                  <a:moveTo>
                    <a:pt x="10996" y="8286"/>
                  </a:moveTo>
                  <a:lnTo>
                    <a:pt x="10996" y="8633"/>
                  </a:lnTo>
                  <a:cubicBezTo>
                    <a:pt x="10996" y="8822"/>
                    <a:pt x="10838" y="8980"/>
                    <a:pt x="10618" y="8980"/>
                  </a:cubicBezTo>
                  <a:lnTo>
                    <a:pt x="1009" y="8980"/>
                  </a:lnTo>
                  <a:cubicBezTo>
                    <a:pt x="820" y="8980"/>
                    <a:pt x="662" y="8822"/>
                    <a:pt x="662" y="8633"/>
                  </a:cubicBezTo>
                  <a:lnTo>
                    <a:pt x="662" y="8286"/>
                  </a:lnTo>
                  <a:close/>
                  <a:moveTo>
                    <a:pt x="6617" y="9641"/>
                  </a:moveTo>
                  <a:lnTo>
                    <a:pt x="6932" y="11027"/>
                  </a:lnTo>
                  <a:lnTo>
                    <a:pt x="4632" y="11027"/>
                  </a:lnTo>
                  <a:lnTo>
                    <a:pt x="4947" y="9641"/>
                  </a:lnTo>
                  <a:close/>
                  <a:moveTo>
                    <a:pt x="1009" y="1"/>
                  </a:moveTo>
                  <a:cubicBezTo>
                    <a:pt x="473" y="1"/>
                    <a:pt x="1" y="473"/>
                    <a:pt x="1" y="1040"/>
                  </a:cubicBezTo>
                  <a:lnTo>
                    <a:pt x="1" y="8570"/>
                  </a:lnTo>
                  <a:cubicBezTo>
                    <a:pt x="1" y="9137"/>
                    <a:pt x="473" y="9610"/>
                    <a:pt x="1009" y="9610"/>
                  </a:cubicBezTo>
                  <a:lnTo>
                    <a:pt x="4285" y="9610"/>
                  </a:lnTo>
                  <a:lnTo>
                    <a:pt x="3970" y="10996"/>
                  </a:lnTo>
                  <a:lnTo>
                    <a:pt x="3057" y="10996"/>
                  </a:lnTo>
                  <a:cubicBezTo>
                    <a:pt x="2868" y="10996"/>
                    <a:pt x="2710" y="11153"/>
                    <a:pt x="2710" y="11342"/>
                  </a:cubicBezTo>
                  <a:cubicBezTo>
                    <a:pt x="2710" y="11531"/>
                    <a:pt x="2868" y="11689"/>
                    <a:pt x="3057" y="11689"/>
                  </a:cubicBezTo>
                  <a:lnTo>
                    <a:pt x="8538" y="11689"/>
                  </a:lnTo>
                  <a:cubicBezTo>
                    <a:pt x="8727" y="11689"/>
                    <a:pt x="8885" y="11531"/>
                    <a:pt x="8885" y="11342"/>
                  </a:cubicBezTo>
                  <a:cubicBezTo>
                    <a:pt x="8885" y="11153"/>
                    <a:pt x="8727" y="10996"/>
                    <a:pt x="8538" y="10996"/>
                  </a:cubicBezTo>
                  <a:lnTo>
                    <a:pt x="7625" y="10996"/>
                  </a:lnTo>
                  <a:lnTo>
                    <a:pt x="7310" y="9610"/>
                  </a:lnTo>
                  <a:lnTo>
                    <a:pt x="10618" y="9610"/>
                  </a:lnTo>
                  <a:cubicBezTo>
                    <a:pt x="11185" y="9610"/>
                    <a:pt x="11657" y="9137"/>
                    <a:pt x="11657" y="8570"/>
                  </a:cubicBezTo>
                  <a:lnTo>
                    <a:pt x="11657" y="1040"/>
                  </a:lnTo>
                  <a:cubicBezTo>
                    <a:pt x="11657" y="473"/>
                    <a:pt x="11185" y="1"/>
                    <a:pt x="10618"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90" name="Google Shape;290;g134016b1b9f_1_0"/>
          <p:cNvSpPr/>
          <p:nvPr/>
        </p:nvSpPr>
        <p:spPr>
          <a:xfrm flipH="1">
            <a:off x="16495532" y="2916313"/>
            <a:ext cx="457212" cy="457212"/>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91" name="Google Shape;291;g134016b1b9f_1_0"/>
          <p:cNvGrpSpPr/>
          <p:nvPr/>
        </p:nvGrpSpPr>
        <p:grpSpPr>
          <a:xfrm>
            <a:off x="5912220" y="6839589"/>
            <a:ext cx="457211" cy="457184"/>
            <a:chOff x="7660859" y="2571753"/>
            <a:chExt cx="366561" cy="417024"/>
          </a:xfrm>
        </p:grpSpPr>
        <p:sp>
          <p:nvSpPr>
            <p:cNvPr id="292" name="Google Shape;292;g134016b1b9f_1_0"/>
            <p:cNvSpPr/>
            <p:nvPr/>
          </p:nvSpPr>
          <p:spPr>
            <a:xfrm>
              <a:off x="7770506" y="2633631"/>
              <a:ext cx="147259" cy="146633"/>
            </a:xfrm>
            <a:custGeom>
              <a:avLst/>
              <a:gdLst/>
              <a:ahLst/>
              <a:cxnLst/>
              <a:rect l="l" t="t" r="r" b="b"/>
              <a:pathLst>
                <a:path w="7056" h="7026" extrusionOk="0">
                  <a:moveTo>
                    <a:pt x="4114" y="2928"/>
                  </a:moveTo>
                  <a:lnTo>
                    <a:pt x="4114" y="4099"/>
                  </a:lnTo>
                  <a:lnTo>
                    <a:pt x="2943" y="4099"/>
                  </a:lnTo>
                  <a:lnTo>
                    <a:pt x="2943" y="2928"/>
                  </a:lnTo>
                  <a:close/>
                  <a:moveTo>
                    <a:pt x="2354" y="1"/>
                  </a:moveTo>
                  <a:cubicBezTo>
                    <a:pt x="2032" y="1"/>
                    <a:pt x="1771" y="263"/>
                    <a:pt x="1771" y="586"/>
                  </a:cubicBezTo>
                  <a:lnTo>
                    <a:pt x="1771" y="1757"/>
                  </a:lnTo>
                  <a:lnTo>
                    <a:pt x="618" y="1757"/>
                  </a:lnTo>
                  <a:cubicBezTo>
                    <a:pt x="301" y="1757"/>
                    <a:pt x="31" y="1999"/>
                    <a:pt x="17" y="2314"/>
                  </a:cubicBezTo>
                  <a:cubicBezTo>
                    <a:pt x="1" y="2650"/>
                    <a:pt x="268" y="2928"/>
                    <a:pt x="600" y="2928"/>
                  </a:cubicBezTo>
                  <a:lnTo>
                    <a:pt x="1771" y="2928"/>
                  </a:lnTo>
                  <a:lnTo>
                    <a:pt x="1771" y="4099"/>
                  </a:lnTo>
                  <a:lnTo>
                    <a:pt x="618" y="4099"/>
                  </a:lnTo>
                  <a:cubicBezTo>
                    <a:pt x="301" y="4099"/>
                    <a:pt x="31" y="4341"/>
                    <a:pt x="17" y="4656"/>
                  </a:cubicBezTo>
                  <a:cubicBezTo>
                    <a:pt x="1" y="4992"/>
                    <a:pt x="268" y="5270"/>
                    <a:pt x="600" y="5270"/>
                  </a:cubicBezTo>
                  <a:lnTo>
                    <a:pt x="1771" y="5270"/>
                  </a:lnTo>
                  <a:lnTo>
                    <a:pt x="1771" y="6423"/>
                  </a:lnTo>
                  <a:cubicBezTo>
                    <a:pt x="1771" y="6738"/>
                    <a:pt x="2014" y="7011"/>
                    <a:pt x="2329" y="7025"/>
                  </a:cubicBezTo>
                  <a:cubicBezTo>
                    <a:pt x="2338" y="7025"/>
                    <a:pt x="2348" y="7025"/>
                    <a:pt x="2357" y="7025"/>
                  </a:cubicBezTo>
                  <a:cubicBezTo>
                    <a:pt x="2680" y="7025"/>
                    <a:pt x="2943" y="6764"/>
                    <a:pt x="2943" y="6441"/>
                  </a:cubicBezTo>
                  <a:lnTo>
                    <a:pt x="2943" y="5270"/>
                  </a:lnTo>
                  <a:lnTo>
                    <a:pt x="4114" y="5270"/>
                  </a:lnTo>
                  <a:lnTo>
                    <a:pt x="4114" y="6423"/>
                  </a:lnTo>
                  <a:cubicBezTo>
                    <a:pt x="4114" y="6738"/>
                    <a:pt x="4356" y="7011"/>
                    <a:pt x="4671" y="7025"/>
                  </a:cubicBezTo>
                  <a:cubicBezTo>
                    <a:pt x="4680" y="7025"/>
                    <a:pt x="4690" y="7025"/>
                    <a:pt x="4699" y="7025"/>
                  </a:cubicBezTo>
                  <a:cubicBezTo>
                    <a:pt x="5023" y="7025"/>
                    <a:pt x="5285" y="6764"/>
                    <a:pt x="5285" y="6441"/>
                  </a:cubicBezTo>
                  <a:lnTo>
                    <a:pt x="5285" y="5270"/>
                  </a:lnTo>
                  <a:lnTo>
                    <a:pt x="6456" y="5270"/>
                  </a:lnTo>
                  <a:cubicBezTo>
                    <a:pt x="6788" y="5270"/>
                    <a:pt x="7056" y="4992"/>
                    <a:pt x="7040" y="4656"/>
                  </a:cubicBezTo>
                  <a:cubicBezTo>
                    <a:pt x="7025" y="4341"/>
                    <a:pt x="6753" y="4099"/>
                    <a:pt x="6438" y="4099"/>
                  </a:cubicBezTo>
                  <a:lnTo>
                    <a:pt x="5285" y="4099"/>
                  </a:lnTo>
                  <a:lnTo>
                    <a:pt x="5285" y="2928"/>
                  </a:lnTo>
                  <a:lnTo>
                    <a:pt x="6438" y="2928"/>
                  </a:lnTo>
                  <a:cubicBezTo>
                    <a:pt x="6753" y="2928"/>
                    <a:pt x="7025" y="2685"/>
                    <a:pt x="7040" y="2370"/>
                  </a:cubicBezTo>
                  <a:cubicBezTo>
                    <a:pt x="7056" y="2034"/>
                    <a:pt x="6788" y="1757"/>
                    <a:pt x="6456" y="1757"/>
                  </a:cubicBezTo>
                  <a:lnTo>
                    <a:pt x="5285" y="1757"/>
                  </a:lnTo>
                  <a:lnTo>
                    <a:pt x="5285" y="603"/>
                  </a:lnTo>
                  <a:cubicBezTo>
                    <a:pt x="5285" y="287"/>
                    <a:pt x="5042" y="16"/>
                    <a:pt x="4727" y="2"/>
                  </a:cubicBezTo>
                  <a:cubicBezTo>
                    <a:pt x="4717" y="1"/>
                    <a:pt x="4707" y="1"/>
                    <a:pt x="4696" y="1"/>
                  </a:cubicBezTo>
                  <a:cubicBezTo>
                    <a:pt x="4374" y="1"/>
                    <a:pt x="4114" y="263"/>
                    <a:pt x="4114" y="586"/>
                  </a:cubicBezTo>
                  <a:lnTo>
                    <a:pt x="4114" y="1757"/>
                  </a:lnTo>
                  <a:lnTo>
                    <a:pt x="2943" y="1757"/>
                  </a:lnTo>
                  <a:lnTo>
                    <a:pt x="2943" y="603"/>
                  </a:lnTo>
                  <a:cubicBezTo>
                    <a:pt x="2943" y="287"/>
                    <a:pt x="2700" y="16"/>
                    <a:pt x="2385" y="2"/>
                  </a:cubicBezTo>
                  <a:cubicBezTo>
                    <a:pt x="2375" y="1"/>
                    <a:pt x="2364" y="1"/>
                    <a:pt x="2354"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93" name="Google Shape;293;g134016b1b9f_1_0"/>
            <p:cNvSpPr/>
            <p:nvPr/>
          </p:nvSpPr>
          <p:spPr>
            <a:xfrm>
              <a:off x="7730834" y="2792447"/>
              <a:ext cx="226648" cy="76781"/>
            </a:xfrm>
            <a:custGeom>
              <a:avLst/>
              <a:gdLst/>
              <a:ahLst/>
              <a:cxnLst/>
              <a:rect l="l" t="t" r="r" b="b"/>
              <a:pathLst>
                <a:path w="10860" h="3679" extrusionOk="0">
                  <a:moveTo>
                    <a:pt x="747" y="0"/>
                  </a:moveTo>
                  <a:cubicBezTo>
                    <a:pt x="280" y="0"/>
                    <a:pt x="0" y="520"/>
                    <a:pt x="258" y="910"/>
                  </a:cubicBezTo>
                  <a:cubicBezTo>
                    <a:pt x="1470" y="2730"/>
                    <a:pt x="3430" y="3678"/>
                    <a:pt x="5429" y="3678"/>
                  </a:cubicBezTo>
                  <a:cubicBezTo>
                    <a:pt x="7423" y="3678"/>
                    <a:pt x="9385" y="2733"/>
                    <a:pt x="10600" y="911"/>
                  </a:cubicBezTo>
                  <a:cubicBezTo>
                    <a:pt x="10860" y="523"/>
                    <a:pt x="10578" y="2"/>
                    <a:pt x="10116" y="2"/>
                  </a:cubicBezTo>
                  <a:cubicBezTo>
                    <a:pt x="10115" y="2"/>
                    <a:pt x="10114" y="2"/>
                    <a:pt x="10113" y="2"/>
                  </a:cubicBezTo>
                  <a:cubicBezTo>
                    <a:pt x="9924" y="2"/>
                    <a:pt x="9738" y="92"/>
                    <a:pt x="9625" y="262"/>
                  </a:cubicBezTo>
                  <a:cubicBezTo>
                    <a:pt x="8688" y="1668"/>
                    <a:pt x="7119" y="2507"/>
                    <a:pt x="5429" y="2507"/>
                  </a:cubicBezTo>
                  <a:cubicBezTo>
                    <a:pt x="3740" y="2507"/>
                    <a:pt x="2172" y="1668"/>
                    <a:pt x="1235" y="264"/>
                  </a:cubicBezTo>
                  <a:cubicBezTo>
                    <a:pt x="1125" y="101"/>
                    <a:pt x="943" y="0"/>
                    <a:pt x="747"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94" name="Google Shape;294;g134016b1b9f_1_0"/>
            <p:cNvSpPr/>
            <p:nvPr/>
          </p:nvSpPr>
          <p:spPr>
            <a:xfrm>
              <a:off x="7660859" y="2571753"/>
              <a:ext cx="366561" cy="417024"/>
            </a:xfrm>
            <a:custGeom>
              <a:avLst/>
              <a:gdLst/>
              <a:ahLst/>
              <a:cxnLst/>
              <a:rect l="l" t="t" r="r" b="b"/>
              <a:pathLst>
                <a:path w="17564" h="19982" extrusionOk="0">
                  <a:moveTo>
                    <a:pt x="14636" y="1169"/>
                  </a:moveTo>
                  <a:cubicBezTo>
                    <a:pt x="15587" y="1169"/>
                    <a:pt x="16392" y="1992"/>
                    <a:pt x="16392" y="2965"/>
                  </a:cubicBezTo>
                  <a:lnTo>
                    <a:pt x="16392" y="14674"/>
                  </a:lnTo>
                  <a:cubicBezTo>
                    <a:pt x="16392" y="15643"/>
                    <a:pt x="15607" y="16431"/>
                    <a:pt x="14636" y="16431"/>
                  </a:cubicBezTo>
                  <a:lnTo>
                    <a:pt x="11124" y="16431"/>
                  </a:lnTo>
                  <a:cubicBezTo>
                    <a:pt x="10967" y="16431"/>
                    <a:pt x="10816" y="16493"/>
                    <a:pt x="10707" y="16604"/>
                  </a:cubicBezTo>
                  <a:lnTo>
                    <a:pt x="8782" y="18561"/>
                  </a:lnTo>
                  <a:lnTo>
                    <a:pt x="6857" y="16604"/>
                  </a:lnTo>
                  <a:cubicBezTo>
                    <a:pt x="6748" y="16493"/>
                    <a:pt x="6597" y="16431"/>
                    <a:pt x="6440" y="16431"/>
                  </a:cubicBezTo>
                  <a:lnTo>
                    <a:pt x="2928" y="16431"/>
                  </a:lnTo>
                  <a:cubicBezTo>
                    <a:pt x="1959" y="16431"/>
                    <a:pt x="1172" y="15643"/>
                    <a:pt x="1172" y="14674"/>
                  </a:cubicBezTo>
                  <a:lnTo>
                    <a:pt x="1172" y="2965"/>
                  </a:lnTo>
                  <a:cubicBezTo>
                    <a:pt x="1172" y="1992"/>
                    <a:pt x="1977" y="1169"/>
                    <a:pt x="2928" y="1169"/>
                  </a:cubicBezTo>
                  <a:close/>
                  <a:moveTo>
                    <a:pt x="2928" y="0"/>
                  </a:moveTo>
                  <a:cubicBezTo>
                    <a:pt x="1310" y="0"/>
                    <a:pt x="1" y="1346"/>
                    <a:pt x="1" y="2965"/>
                  </a:cubicBezTo>
                  <a:lnTo>
                    <a:pt x="1" y="14674"/>
                  </a:lnTo>
                  <a:cubicBezTo>
                    <a:pt x="1" y="16291"/>
                    <a:pt x="1312" y="17600"/>
                    <a:pt x="2928" y="17600"/>
                  </a:cubicBezTo>
                  <a:lnTo>
                    <a:pt x="6196" y="17600"/>
                  </a:lnTo>
                  <a:lnTo>
                    <a:pt x="8365" y="19806"/>
                  </a:lnTo>
                  <a:cubicBezTo>
                    <a:pt x="8474" y="19919"/>
                    <a:pt x="8625" y="19981"/>
                    <a:pt x="8782" y="19981"/>
                  </a:cubicBezTo>
                  <a:cubicBezTo>
                    <a:pt x="8940" y="19981"/>
                    <a:pt x="9090" y="19919"/>
                    <a:pt x="9200" y="19806"/>
                  </a:cubicBezTo>
                  <a:lnTo>
                    <a:pt x="11370" y="17600"/>
                  </a:lnTo>
                  <a:lnTo>
                    <a:pt x="14636" y="17600"/>
                  </a:lnTo>
                  <a:cubicBezTo>
                    <a:pt x="16251" y="17600"/>
                    <a:pt x="17563" y="16287"/>
                    <a:pt x="17563" y="14674"/>
                  </a:cubicBezTo>
                  <a:lnTo>
                    <a:pt x="17563" y="2965"/>
                  </a:lnTo>
                  <a:cubicBezTo>
                    <a:pt x="17563" y="1348"/>
                    <a:pt x="16254" y="0"/>
                    <a:pt x="14636"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95" name="Google Shape;295;g134016b1b9f_1_0"/>
          <p:cNvSpPr/>
          <p:nvPr/>
        </p:nvSpPr>
        <p:spPr>
          <a:xfrm>
            <a:off x="16952760" y="6839583"/>
            <a:ext cx="457211" cy="457196"/>
          </a:xfrm>
          <a:custGeom>
            <a:avLst/>
            <a:gdLst/>
            <a:ahLst/>
            <a:cxnLst/>
            <a:rect l="l" t="t" r="r" b="b"/>
            <a:pathLst>
              <a:path w="11815" h="11846" extrusionOk="0">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96" name="Google Shape;296;g134016b1b9f_1_0"/>
          <p:cNvSpPr/>
          <p:nvPr/>
        </p:nvSpPr>
        <p:spPr>
          <a:xfrm>
            <a:off x="845650" y="6519425"/>
            <a:ext cx="8138100" cy="2926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Social Media Analytics</a:t>
            </a:r>
            <a:endParaRPr sz="2300">
              <a:solidFill>
                <a:srgbClr val="434343"/>
              </a:solidFill>
              <a:latin typeface="Inter"/>
              <a:ea typeface="Inter"/>
              <a:cs typeface="Inter"/>
              <a:sym typeface="Inter"/>
            </a:endParaRPr>
          </a:p>
          <a:p>
            <a:pPr marL="0" lvl="0" indent="0" algn="l" rtl="0">
              <a:lnSpc>
                <a:spcPct val="140000"/>
              </a:lnSpc>
              <a:spcBef>
                <a:spcPts val="0"/>
              </a:spcBef>
              <a:spcAft>
                <a:spcPts val="0"/>
              </a:spcAft>
              <a:buNone/>
            </a:pPr>
            <a:r>
              <a:rPr lang="en-US" sz="2300">
                <a:solidFill>
                  <a:srgbClr val="434343"/>
                </a:solidFill>
                <a:latin typeface="Inter"/>
                <a:ea typeface="Inter"/>
                <a:cs typeface="Inter"/>
                <a:sym typeface="Inter"/>
              </a:rPr>
              <a:t>Website analytics will be used to identify </a:t>
            </a:r>
            <a:r>
              <a:rPr lang="en-US" sz="2300">
                <a:solidFill>
                  <a:srgbClr val="434343"/>
                </a:solidFill>
                <a:latin typeface="Inter"/>
                <a:ea typeface="Inter"/>
                <a:cs typeface="Inter"/>
                <a:sym typeface="Inte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popular</a:t>
            </a:r>
            <a:r>
              <a:rPr lang="en-US" sz="2300">
                <a:solidFill>
                  <a:srgbClr val="434343"/>
                </a:solidFill>
                <a:latin typeface="Inter"/>
                <a:ea typeface="Inter"/>
                <a:cs typeface="Inter"/>
                <a:sym typeface="Inter"/>
              </a:rPr>
              <a:t> channels, and their traits, in order to improve those that are less visited and identify trends.</a:t>
            </a:r>
            <a:endParaRPr/>
          </a:p>
        </p:txBody>
      </p:sp>
      <p:sp>
        <p:nvSpPr>
          <p:cNvPr id="297" name="Google Shape;297;g134016b1b9f_1_0"/>
          <p:cNvSpPr/>
          <p:nvPr/>
        </p:nvSpPr>
        <p:spPr>
          <a:xfrm>
            <a:off x="845650" y="2834717"/>
            <a:ext cx="8138100" cy="2926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40000"/>
              </a:lnSpc>
              <a:spcBef>
                <a:spcPts val="0"/>
              </a:spcBef>
              <a:spcAft>
                <a:spcPts val="0"/>
              </a:spcAft>
              <a:buNone/>
            </a:pPr>
            <a:r>
              <a:rPr lang="en-US" sz="3300" b="1" dirty="0">
                <a:solidFill>
                  <a:srgbClr val="434343"/>
                </a:solidFill>
                <a:latin typeface="Inter"/>
                <a:ea typeface="Inter"/>
                <a:cs typeface="Inter"/>
                <a:sym typeface="Inter"/>
              </a:rPr>
              <a:t>Survey &amp; Attendance Analysis</a:t>
            </a:r>
            <a:endParaRPr sz="3300" b="1" dirty="0">
              <a:solidFill>
                <a:srgbClr val="434343"/>
              </a:solidFill>
              <a:latin typeface="Inter"/>
              <a:ea typeface="Inter"/>
              <a:cs typeface="Inter"/>
              <a:sym typeface="Inter"/>
            </a:endParaRPr>
          </a:p>
          <a:p>
            <a:pPr marL="0" lvl="0" indent="0" algn="l" rtl="0">
              <a:lnSpc>
                <a:spcPct val="140000"/>
              </a:lnSpc>
              <a:spcBef>
                <a:spcPts val="0"/>
              </a:spcBef>
              <a:spcAft>
                <a:spcPts val="0"/>
              </a:spcAft>
              <a:buClr>
                <a:schemeClr val="dk1"/>
              </a:buClr>
              <a:buFont typeface="Arial"/>
              <a:buNone/>
            </a:pPr>
            <a:r>
              <a:rPr lang="en-US" sz="2100" dirty="0">
                <a:solidFill>
                  <a:srgbClr val="434343"/>
                </a:solidFill>
                <a:latin typeface="Inter"/>
                <a:ea typeface="Inter"/>
                <a:cs typeface="Inter"/>
                <a:sym typeface="Inter"/>
              </a:rPr>
              <a:t>Results from the survey will be assessed to identify program successes and challenges. Program activities participation data will also be analyzed to identify trends. </a:t>
            </a:r>
            <a:endParaRPr sz="3300" b="1" dirty="0">
              <a:solidFill>
                <a:srgbClr val="434343"/>
              </a:solidFill>
              <a:latin typeface="Inter"/>
              <a:ea typeface="Inter"/>
              <a:cs typeface="Inter"/>
              <a:sym typeface="Inter"/>
            </a:endParaRPr>
          </a:p>
          <a:p>
            <a:pPr marL="0" lvl="0" indent="0" algn="l" rtl="0">
              <a:spcBef>
                <a:spcPts val="0"/>
              </a:spcBef>
              <a:spcAft>
                <a:spcPts val="0"/>
              </a:spcAft>
              <a:buNone/>
            </a:pPr>
            <a:endParaRPr dirty="0"/>
          </a:p>
        </p:txBody>
      </p:sp>
      <p:sp>
        <p:nvSpPr>
          <p:cNvPr id="298" name="Google Shape;298;g134016b1b9f_1_0"/>
          <p:cNvSpPr/>
          <p:nvPr/>
        </p:nvSpPr>
        <p:spPr>
          <a:xfrm>
            <a:off x="9671875" y="6519425"/>
            <a:ext cx="8135100" cy="2926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40000"/>
              </a:lnSpc>
              <a:spcBef>
                <a:spcPts val="0"/>
              </a:spcBef>
              <a:spcAft>
                <a:spcPts val="0"/>
              </a:spcAft>
              <a:buClr>
                <a:schemeClr val="dk1"/>
              </a:buClr>
              <a:buFont typeface="Arial"/>
              <a:buNone/>
            </a:pPr>
            <a:r>
              <a:rPr lang="en-US" sz="3300" b="1">
                <a:solidFill>
                  <a:srgbClr val="434343"/>
                </a:solidFill>
                <a:latin typeface="Inter"/>
                <a:ea typeface="Inter"/>
                <a:cs typeface="Inter"/>
                <a:sym typeface="Inter"/>
              </a:rPr>
              <a:t>Youth Advisory Committee (YAC)</a:t>
            </a:r>
            <a:endParaRPr>
              <a:solidFill>
                <a:srgbClr val="434343"/>
              </a:solidFill>
            </a:endParaRPr>
          </a:p>
          <a:p>
            <a:pPr marL="0" lvl="0" indent="0" algn="l" rtl="0">
              <a:lnSpc>
                <a:spcPct val="140000"/>
              </a:lnSpc>
              <a:spcBef>
                <a:spcPts val="0"/>
              </a:spcBef>
              <a:spcAft>
                <a:spcPts val="0"/>
              </a:spcAft>
              <a:buNone/>
            </a:pPr>
            <a:r>
              <a:rPr lang="en-US" sz="2100">
                <a:solidFill>
                  <a:srgbClr val="434343"/>
                </a:solidFill>
                <a:latin typeface="Inter"/>
                <a:ea typeface="Inter"/>
                <a:cs typeface="Inter"/>
                <a:sym typeface="Inter"/>
              </a:rPr>
              <a:t>Formation of a Youth Advisory Committee, consisting of 8-10 engaged participants. Consultations with the YAC will be used to inform survey improvements and program impact.</a:t>
            </a:r>
            <a:endParaRPr/>
          </a:p>
        </p:txBody>
      </p:sp>
      <p:sp>
        <p:nvSpPr>
          <p:cNvPr id="299" name="Google Shape;299;g134016b1b9f_1_0"/>
          <p:cNvSpPr/>
          <p:nvPr/>
        </p:nvSpPr>
        <p:spPr>
          <a:xfrm>
            <a:off x="9671875" y="2741650"/>
            <a:ext cx="8135100" cy="2926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Key Informants Interviews (KII)</a:t>
            </a:r>
            <a:endParaRPr sz="2100">
              <a:solidFill>
                <a:srgbClr val="434343"/>
              </a:solidFill>
              <a:latin typeface="Inter"/>
              <a:ea typeface="Inter"/>
              <a:cs typeface="Inter"/>
              <a:sym typeface="Inter"/>
            </a:endParaRPr>
          </a:p>
          <a:p>
            <a:pPr marL="0" lvl="0" indent="0" algn="l" rtl="0">
              <a:lnSpc>
                <a:spcPct val="140000"/>
              </a:lnSpc>
              <a:spcBef>
                <a:spcPts val="0"/>
              </a:spcBef>
              <a:spcAft>
                <a:spcPts val="0"/>
              </a:spcAft>
              <a:buNone/>
            </a:pPr>
            <a:r>
              <a:rPr lang="en-US" sz="2100">
                <a:solidFill>
                  <a:srgbClr val="434343"/>
                </a:solidFill>
                <a:latin typeface="Inter"/>
                <a:ea typeface="Inter"/>
                <a:cs typeface="Inter"/>
                <a:sym typeface="Inter"/>
              </a:rPr>
              <a:t>A total of four key informant interviews will be conducted with the Youth Program, BIPOC Youth Program, the Participant Support Coordinators, and the Executive Director.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324eb24259_0_35"/>
          <p:cNvSpPr txBox="1"/>
          <p:nvPr/>
        </p:nvSpPr>
        <p:spPr>
          <a:xfrm>
            <a:off x="1591524" y="3866900"/>
            <a:ext cx="7371300" cy="19206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199" b="1">
                <a:solidFill>
                  <a:srgbClr val="434343"/>
                </a:solidFill>
                <a:latin typeface="Inter"/>
                <a:ea typeface="Inter"/>
                <a:cs typeface="Inter"/>
                <a:sym typeface="Inter"/>
              </a:rPr>
              <a:t>Future Steps &amp; Capacity Building</a:t>
            </a:r>
            <a:endParaRPr sz="800">
              <a:solidFill>
                <a:srgbClr val="434343"/>
              </a:solidFill>
              <a:highlight>
                <a:schemeClr val="accent6"/>
              </a:highlight>
            </a:endParaRPr>
          </a:p>
        </p:txBody>
      </p:sp>
      <p:sp>
        <p:nvSpPr>
          <p:cNvPr id="305" name="Google Shape;305;g1324eb24259_0_35"/>
          <p:cNvSpPr txBox="1"/>
          <p:nvPr/>
        </p:nvSpPr>
        <p:spPr>
          <a:xfrm>
            <a:off x="9477625" y="3694550"/>
            <a:ext cx="50016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Teens (14-16 yo)</a:t>
            </a:r>
            <a:endParaRPr>
              <a:solidFill>
                <a:srgbClr val="434343"/>
              </a:solidFill>
            </a:endParaRPr>
          </a:p>
        </p:txBody>
      </p:sp>
      <p:sp>
        <p:nvSpPr>
          <p:cNvPr id="306" name="Google Shape;306;g1324eb24259_0_35"/>
          <p:cNvSpPr txBox="1"/>
          <p:nvPr/>
        </p:nvSpPr>
        <p:spPr>
          <a:xfrm>
            <a:off x="9477631" y="1254475"/>
            <a:ext cx="47652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Children (10-13 yo) </a:t>
            </a:r>
            <a:endParaRPr>
              <a:solidFill>
                <a:srgbClr val="434343"/>
              </a:solidFill>
            </a:endParaRPr>
          </a:p>
        </p:txBody>
      </p:sp>
      <p:sp>
        <p:nvSpPr>
          <p:cNvPr id="307" name="Google Shape;307;g1324eb24259_0_35"/>
          <p:cNvSpPr txBox="1"/>
          <p:nvPr/>
        </p:nvSpPr>
        <p:spPr>
          <a:xfrm>
            <a:off x="1591536" y="5967243"/>
            <a:ext cx="7371300" cy="1237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a:solidFill>
                  <a:srgbClr val="434343"/>
                </a:solidFill>
                <a:latin typeface="Inter"/>
                <a:ea typeface="Inter"/>
                <a:cs typeface="Inter"/>
                <a:sym typeface="Inter"/>
              </a:rPr>
              <a:t>Informed by the Youth Advisory Committee and findings from the staff Key Informant Interviews</a:t>
            </a:r>
            <a:endParaRPr sz="2300">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r>
              <a:rPr lang="en-US" sz="1600" i="1">
                <a:solidFill>
                  <a:srgbClr val="434343"/>
                </a:solidFill>
                <a:latin typeface="Inter"/>
                <a:ea typeface="Inter"/>
                <a:cs typeface="Inter"/>
                <a:sym typeface="Inter"/>
              </a:rPr>
              <a:t>* Programming is adaptable and will be based on findings from Step I</a:t>
            </a:r>
            <a:endParaRPr sz="1600" i="1">
              <a:solidFill>
                <a:srgbClr val="434343"/>
              </a:solidFill>
              <a:latin typeface="Inter"/>
              <a:ea typeface="Inter"/>
              <a:cs typeface="Inter"/>
              <a:sym typeface="Inter"/>
            </a:endParaRPr>
          </a:p>
        </p:txBody>
      </p:sp>
      <p:sp>
        <p:nvSpPr>
          <p:cNvPr id="308" name="Google Shape;308;g1324eb24259_0_35"/>
          <p:cNvSpPr txBox="1"/>
          <p:nvPr/>
        </p:nvSpPr>
        <p:spPr>
          <a:xfrm>
            <a:off x="9477618" y="4317250"/>
            <a:ext cx="7314000" cy="176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200">
                <a:solidFill>
                  <a:srgbClr val="434343"/>
                </a:solidFill>
                <a:latin typeface="Inter"/>
                <a:ea typeface="Inter"/>
                <a:cs typeface="Inter"/>
                <a:sym typeface="Inter"/>
              </a:rPr>
              <a:t>Similar to the </a:t>
            </a:r>
            <a:r>
              <a:rPr lang="en-US" sz="2200" i="1">
                <a:solidFill>
                  <a:srgbClr val="434343"/>
                </a:solidFill>
                <a:latin typeface="Inter"/>
                <a:ea typeface="Inter"/>
                <a:cs typeface="Inter"/>
                <a:sym typeface="Inter"/>
              </a:rPr>
              <a:t>MLT</a:t>
            </a:r>
            <a:r>
              <a:rPr lang="en-US" sz="2200">
                <a:solidFill>
                  <a:srgbClr val="434343"/>
                </a:solidFill>
                <a:latin typeface="Inter"/>
                <a:ea typeface="Inter"/>
                <a:cs typeface="Inter"/>
                <a:sym typeface="Inter"/>
              </a:rPr>
              <a:t> sessions above, the facilitation of these sessions will be tailored to this age group’s interests and used to pinpoint how program services can help participants achieve their goals.</a:t>
            </a:r>
            <a:endParaRPr sz="2200">
              <a:solidFill>
                <a:srgbClr val="434343"/>
              </a:solidFill>
            </a:endParaRPr>
          </a:p>
        </p:txBody>
      </p:sp>
      <p:sp>
        <p:nvSpPr>
          <p:cNvPr id="309" name="Google Shape;309;g1324eb24259_0_35"/>
          <p:cNvSpPr txBox="1"/>
          <p:nvPr/>
        </p:nvSpPr>
        <p:spPr>
          <a:xfrm>
            <a:off x="9477618" y="1877185"/>
            <a:ext cx="7314000" cy="1286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200" i="1">
                <a:solidFill>
                  <a:srgbClr val="434343"/>
                </a:solidFill>
                <a:latin typeface="Inter"/>
                <a:ea typeface="Inter"/>
                <a:cs typeface="Inter"/>
                <a:sym typeface="Inter"/>
              </a:rPr>
              <a:t>‘My life Timeline ‘ (MLT) </a:t>
            </a:r>
            <a:r>
              <a:rPr lang="en-US" sz="2200">
                <a:solidFill>
                  <a:srgbClr val="434343"/>
                </a:solidFill>
                <a:latin typeface="Inter"/>
                <a:ea typeface="Inter"/>
                <a:cs typeface="Inter"/>
                <a:sym typeface="Inter"/>
              </a:rPr>
              <a:t>drawing sessions will be conducted to identify desired life trajectories &amp; where program services supports fall into them.</a:t>
            </a:r>
            <a:endParaRPr sz="2200">
              <a:solidFill>
                <a:srgbClr val="434343"/>
              </a:solidFill>
            </a:endParaRPr>
          </a:p>
        </p:txBody>
      </p:sp>
      <p:sp>
        <p:nvSpPr>
          <p:cNvPr id="310" name="Google Shape;310;g1324eb24259_0_35"/>
          <p:cNvSpPr txBox="1"/>
          <p:nvPr/>
        </p:nvSpPr>
        <p:spPr>
          <a:xfrm>
            <a:off x="9477618" y="7290714"/>
            <a:ext cx="7371300" cy="2235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200">
                <a:solidFill>
                  <a:srgbClr val="434343"/>
                </a:solidFill>
                <a:latin typeface="Inter"/>
                <a:ea typeface="Inter"/>
                <a:cs typeface="Inter"/>
                <a:sym typeface="Inter"/>
              </a:rPr>
              <a:t>Focus Groups consisting of 5-7 participants will be conducted to capture youth’s perspectives on the operations and impact of the program. Community based 2SLGBTQ+ elders and leaders will be facilitating the sessions based on group demographics.</a:t>
            </a:r>
            <a:endParaRPr sz="2200">
              <a:solidFill>
                <a:srgbClr val="434343"/>
              </a:solidFill>
            </a:endParaRPr>
          </a:p>
        </p:txBody>
      </p:sp>
      <p:sp>
        <p:nvSpPr>
          <p:cNvPr id="311" name="Google Shape;311;g1324eb24259_0_35"/>
          <p:cNvSpPr txBox="1"/>
          <p:nvPr/>
        </p:nvSpPr>
        <p:spPr>
          <a:xfrm>
            <a:off x="9477624" y="6668000"/>
            <a:ext cx="50016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Young Adults (17-21 yo)</a:t>
            </a:r>
            <a:endParaRPr>
              <a:solidFill>
                <a:srgbClr val="434343"/>
              </a:solidFill>
            </a:endParaRPr>
          </a:p>
        </p:txBody>
      </p:sp>
      <p:pic>
        <p:nvPicPr>
          <p:cNvPr id="312" name="Google Shape;312;g1324eb24259_0_35"/>
          <p:cNvPicPr preferRelativeResize="0"/>
          <p:nvPr/>
        </p:nvPicPr>
        <p:blipFill>
          <a:blip r:embed="rId3">
            <a:alphaModFix/>
          </a:blip>
          <a:stretch>
            <a:fillRect/>
          </a:stretch>
        </p:blipFill>
        <p:spPr>
          <a:xfrm>
            <a:off x="634400" y="540376"/>
            <a:ext cx="2402780" cy="1173350"/>
          </a:xfrm>
          <a:prstGeom prst="rect">
            <a:avLst/>
          </a:prstGeom>
          <a:noFill/>
          <a:ln>
            <a:noFill/>
          </a:ln>
        </p:spPr>
      </p:pic>
      <p:pic>
        <p:nvPicPr>
          <p:cNvPr id="313" name="Google Shape;313;g1324eb24259_0_35"/>
          <p:cNvPicPr preferRelativeResize="0"/>
          <p:nvPr/>
        </p:nvPicPr>
        <p:blipFill>
          <a:blip r:embed="rId4">
            <a:alphaModFix/>
          </a:blip>
          <a:stretch>
            <a:fillRect/>
          </a:stretch>
        </p:blipFill>
        <p:spPr>
          <a:xfrm>
            <a:off x="274377" y="7679250"/>
            <a:ext cx="2221325" cy="2242450"/>
          </a:xfrm>
          <a:prstGeom prst="rect">
            <a:avLst/>
          </a:prstGeom>
          <a:noFill/>
          <a:ln>
            <a:noFill/>
          </a:ln>
        </p:spPr>
      </p:pic>
      <p:sp>
        <p:nvSpPr>
          <p:cNvPr id="314" name="Google Shape;314;g1324eb24259_0_35"/>
          <p:cNvSpPr/>
          <p:nvPr/>
        </p:nvSpPr>
        <p:spPr>
          <a:xfrm>
            <a:off x="14479223" y="6572520"/>
            <a:ext cx="697026" cy="698855"/>
          </a:xfrm>
          <a:custGeom>
            <a:avLst/>
            <a:gdLst/>
            <a:ahLst/>
            <a:cxnLst/>
            <a:rect l="l" t="t" r="r" b="b"/>
            <a:pathLst>
              <a:path w="11815" h="11846" extrusionOk="0">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315" name="Google Shape;315;g1324eb24259_0_35"/>
          <p:cNvGrpSpPr/>
          <p:nvPr/>
        </p:nvGrpSpPr>
        <p:grpSpPr>
          <a:xfrm>
            <a:off x="13087945" y="3587475"/>
            <a:ext cx="629922" cy="722068"/>
            <a:chOff x="-49398750" y="2684600"/>
            <a:chExt cx="263875" cy="302475"/>
          </a:xfrm>
        </p:grpSpPr>
        <p:sp>
          <p:nvSpPr>
            <p:cNvPr id="316" name="Google Shape;316;g1324eb24259_0_35"/>
            <p:cNvSpPr/>
            <p:nvPr/>
          </p:nvSpPr>
          <p:spPr>
            <a:xfrm>
              <a:off x="-49294775" y="2684600"/>
              <a:ext cx="73275" cy="299325"/>
            </a:xfrm>
            <a:custGeom>
              <a:avLst/>
              <a:gdLst/>
              <a:ahLst/>
              <a:cxnLst/>
              <a:rect l="l" t="t" r="r" b="b"/>
              <a:pathLst>
                <a:path w="2931" h="11973" extrusionOk="0">
                  <a:moveTo>
                    <a:pt x="1481" y="1387"/>
                  </a:moveTo>
                  <a:lnTo>
                    <a:pt x="2017" y="2836"/>
                  </a:lnTo>
                  <a:lnTo>
                    <a:pt x="914" y="2836"/>
                  </a:lnTo>
                  <a:lnTo>
                    <a:pt x="1481" y="1387"/>
                  </a:lnTo>
                  <a:close/>
                  <a:moveTo>
                    <a:pt x="2174" y="3529"/>
                  </a:moveTo>
                  <a:lnTo>
                    <a:pt x="2174" y="9893"/>
                  </a:lnTo>
                  <a:lnTo>
                    <a:pt x="757" y="9893"/>
                  </a:lnTo>
                  <a:lnTo>
                    <a:pt x="757" y="3529"/>
                  </a:lnTo>
                  <a:close/>
                  <a:moveTo>
                    <a:pt x="2174" y="10586"/>
                  </a:moveTo>
                  <a:lnTo>
                    <a:pt x="2174" y="10964"/>
                  </a:lnTo>
                  <a:cubicBezTo>
                    <a:pt x="2143" y="11153"/>
                    <a:pt x="1985" y="11311"/>
                    <a:pt x="1828" y="11311"/>
                  </a:cubicBezTo>
                  <a:lnTo>
                    <a:pt x="1103" y="11311"/>
                  </a:lnTo>
                  <a:cubicBezTo>
                    <a:pt x="914" y="11311"/>
                    <a:pt x="757" y="11153"/>
                    <a:pt x="757" y="10964"/>
                  </a:cubicBezTo>
                  <a:lnTo>
                    <a:pt x="757" y="10586"/>
                  </a:lnTo>
                  <a:close/>
                  <a:moveTo>
                    <a:pt x="1450" y="1"/>
                  </a:moveTo>
                  <a:cubicBezTo>
                    <a:pt x="1355" y="1"/>
                    <a:pt x="1198" y="95"/>
                    <a:pt x="1135" y="253"/>
                  </a:cubicBezTo>
                  <a:cubicBezTo>
                    <a:pt x="1" y="3246"/>
                    <a:pt x="95" y="3088"/>
                    <a:pt x="95" y="3151"/>
                  </a:cubicBezTo>
                  <a:lnTo>
                    <a:pt x="95" y="10933"/>
                  </a:lnTo>
                  <a:cubicBezTo>
                    <a:pt x="95" y="11500"/>
                    <a:pt x="568" y="11973"/>
                    <a:pt x="1135" y="11973"/>
                  </a:cubicBezTo>
                  <a:lnTo>
                    <a:pt x="1859" y="11973"/>
                  </a:lnTo>
                  <a:cubicBezTo>
                    <a:pt x="2458" y="11973"/>
                    <a:pt x="2931" y="11500"/>
                    <a:pt x="2931" y="10933"/>
                  </a:cubicBezTo>
                  <a:lnTo>
                    <a:pt x="2931" y="3120"/>
                  </a:lnTo>
                  <a:cubicBezTo>
                    <a:pt x="2836" y="3088"/>
                    <a:pt x="2931" y="3277"/>
                    <a:pt x="1765" y="253"/>
                  </a:cubicBezTo>
                  <a:cubicBezTo>
                    <a:pt x="1733" y="127"/>
                    <a:pt x="1576" y="1"/>
                    <a:pt x="1450"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17" name="Google Shape;317;g1324eb24259_0_35"/>
            <p:cNvSpPr/>
            <p:nvPr/>
          </p:nvSpPr>
          <p:spPr>
            <a:xfrm>
              <a:off x="-49398750" y="2684600"/>
              <a:ext cx="87450" cy="300900"/>
            </a:xfrm>
            <a:custGeom>
              <a:avLst/>
              <a:gdLst/>
              <a:ahLst/>
              <a:cxnLst/>
              <a:rect l="l" t="t" r="r" b="b"/>
              <a:pathLst>
                <a:path w="3498" h="12036" extrusionOk="0">
                  <a:moveTo>
                    <a:pt x="2773" y="662"/>
                  </a:moveTo>
                  <a:lnTo>
                    <a:pt x="2773" y="11311"/>
                  </a:lnTo>
                  <a:lnTo>
                    <a:pt x="662" y="11311"/>
                  </a:lnTo>
                  <a:lnTo>
                    <a:pt x="662" y="10586"/>
                  </a:lnTo>
                  <a:lnTo>
                    <a:pt x="1734" y="10586"/>
                  </a:lnTo>
                  <a:cubicBezTo>
                    <a:pt x="1923" y="10586"/>
                    <a:pt x="2080" y="10429"/>
                    <a:pt x="2080" y="10240"/>
                  </a:cubicBezTo>
                  <a:cubicBezTo>
                    <a:pt x="2080" y="10051"/>
                    <a:pt x="1923" y="9893"/>
                    <a:pt x="1734" y="9893"/>
                  </a:cubicBezTo>
                  <a:lnTo>
                    <a:pt x="662" y="9893"/>
                  </a:lnTo>
                  <a:lnTo>
                    <a:pt x="662" y="9169"/>
                  </a:lnTo>
                  <a:lnTo>
                    <a:pt x="1009" y="9169"/>
                  </a:lnTo>
                  <a:cubicBezTo>
                    <a:pt x="1198" y="9169"/>
                    <a:pt x="1356" y="9011"/>
                    <a:pt x="1356" y="8822"/>
                  </a:cubicBezTo>
                  <a:cubicBezTo>
                    <a:pt x="1356" y="8633"/>
                    <a:pt x="1198" y="8475"/>
                    <a:pt x="1009" y="8475"/>
                  </a:cubicBezTo>
                  <a:lnTo>
                    <a:pt x="662" y="8475"/>
                  </a:lnTo>
                  <a:lnTo>
                    <a:pt x="662" y="7751"/>
                  </a:lnTo>
                  <a:lnTo>
                    <a:pt x="1734" y="7751"/>
                  </a:lnTo>
                  <a:cubicBezTo>
                    <a:pt x="1923" y="7751"/>
                    <a:pt x="2080" y="7593"/>
                    <a:pt x="2080" y="7404"/>
                  </a:cubicBezTo>
                  <a:cubicBezTo>
                    <a:pt x="2080" y="7215"/>
                    <a:pt x="1923" y="7058"/>
                    <a:pt x="1734" y="7058"/>
                  </a:cubicBezTo>
                  <a:lnTo>
                    <a:pt x="662" y="7058"/>
                  </a:lnTo>
                  <a:lnTo>
                    <a:pt x="662" y="6333"/>
                  </a:lnTo>
                  <a:lnTo>
                    <a:pt x="1009" y="6333"/>
                  </a:lnTo>
                  <a:cubicBezTo>
                    <a:pt x="1198" y="6333"/>
                    <a:pt x="1356" y="6176"/>
                    <a:pt x="1356" y="5987"/>
                  </a:cubicBezTo>
                  <a:cubicBezTo>
                    <a:pt x="1356" y="5798"/>
                    <a:pt x="1198" y="5640"/>
                    <a:pt x="1009" y="5640"/>
                  </a:cubicBezTo>
                  <a:lnTo>
                    <a:pt x="662" y="5640"/>
                  </a:lnTo>
                  <a:lnTo>
                    <a:pt x="662" y="4947"/>
                  </a:lnTo>
                  <a:lnTo>
                    <a:pt x="1734" y="4947"/>
                  </a:lnTo>
                  <a:cubicBezTo>
                    <a:pt x="1923" y="4947"/>
                    <a:pt x="2080" y="4789"/>
                    <a:pt x="2080" y="4569"/>
                  </a:cubicBezTo>
                  <a:cubicBezTo>
                    <a:pt x="2080" y="4380"/>
                    <a:pt x="1923" y="4222"/>
                    <a:pt x="1734" y="4222"/>
                  </a:cubicBezTo>
                  <a:lnTo>
                    <a:pt x="662" y="4222"/>
                  </a:lnTo>
                  <a:lnTo>
                    <a:pt x="662" y="3498"/>
                  </a:lnTo>
                  <a:lnTo>
                    <a:pt x="1009" y="3498"/>
                  </a:lnTo>
                  <a:cubicBezTo>
                    <a:pt x="1198" y="3498"/>
                    <a:pt x="1356" y="3340"/>
                    <a:pt x="1356" y="3151"/>
                  </a:cubicBezTo>
                  <a:cubicBezTo>
                    <a:pt x="1356" y="2962"/>
                    <a:pt x="1198" y="2805"/>
                    <a:pt x="1009" y="2805"/>
                  </a:cubicBezTo>
                  <a:lnTo>
                    <a:pt x="662" y="2805"/>
                  </a:lnTo>
                  <a:lnTo>
                    <a:pt x="662" y="2080"/>
                  </a:lnTo>
                  <a:lnTo>
                    <a:pt x="1734" y="2080"/>
                  </a:lnTo>
                  <a:cubicBezTo>
                    <a:pt x="1923" y="2080"/>
                    <a:pt x="2080" y="1922"/>
                    <a:pt x="2080" y="1733"/>
                  </a:cubicBezTo>
                  <a:cubicBezTo>
                    <a:pt x="2080" y="1544"/>
                    <a:pt x="1923" y="1387"/>
                    <a:pt x="1734" y="1387"/>
                  </a:cubicBezTo>
                  <a:lnTo>
                    <a:pt x="662" y="1387"/>
                  </a:lnTo>
                  <a:lnTo>
                    <a:pt x="662" y="662"/>
                  </a:lnTo>
                  <a:close/>
                  <a:moveTo>
                    <a:pt x="347" y="1"/>
                  </a:moveTo>
                  <a:cubicBezTo>
                    <a:pt x="158" y="1"/>
                    <a:pt x="1" y="158"/>
                    <a:pt x="1" y="379"/>
                  </a:cubicBezTo>
                  <a:lnTo>
                    <a:pt x="1" y="11657"/>
                  </a:lnTo>
                  <a:cubicBezTo>
                    <a:pt x="1" y="11878"/>
                    <a:pt x="158" y="12036"/>
                    <a:pt x="347" y="12036"/>
                  </a:cubicBezTo>
                  <a:lnTo>
                    <a:pt x="3151" y="12036"/>
                  </a:lnTo>
                  <a:cubicBezTo>
                    <a:pt x="3340" y="12036"/>
                    <a:pt x="3498" y="11878"/>
                    <a:pt x="3498" y="11657"/>
                  </a:cubicBezTo>
                  <a:lnTo>
                    <a:pt x="3498" y="379"/>
                  </a:lnTo>
                  <a:cubicBezTo>
                    <a:pt x="3498" y="158"/>
                    <a:pt x="3340" y="1"/>
                    <a:pt x="3151"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18" name="Google Shape;318;g1324eb24259_0_35"/>
            <p:cNvSpPr/>
            <p:nvPr/>
          </p:nvSpPr>
          <p:spPr>
            <a:xfrm>
              <a:off x="-49207350" y="2686175"/>
              <a:ext cx="72475" cy="300900"/>
            </a:xfrm>
            <a:custGeom>
              <a:avLst/>
              <a:gdLst/>
              <a:ahLst/>
              <a:cxnLst/>
              <a:rect l="l" t="t" r="r" b="b"/>
              <a:pathLst>
                <a:path w="2899" h="12036" extrusionOk="0">
                  <a:moveTo>
                    <a:pt x="1859" y="694"/>
                  </a:moveTo>
                  <a:lnTo>
                    <a:pt x="1859" y="694"/>
                  </a:lnTo>
                  <a:cubicBezTo>
                    <a:pt x="1828" y="820"/>
                    <a:pt x="1796" y="946"/>
                    <a:pt x="1796" y="1040"/>
                  </a:cubicBezTo>
                  <a:cubicBezTo>
                    <a:pt x="1733" y="1418"/>
                    <a:pt x="1828" y="1765"/>
                    <a:pt x="2111" y="2112"/>
                  </a:cubicBezTo>
                  <a:cubicBezTo>
                    <a:pt x="2143" y="2143"/>
                    <a:pt x="2174" y="2238"/>
                    <a:pt x="2143" y="2301"/>
                  </a:cubicBezTo>
                  <a:cubicBezTo>
                    <a:pt x="2017" y="2584"/>
                    <a:pt x="1796" y="2773"/>
                    <a:pt x="1481" y="2773"/>
                  </a:cubicBezTo>
                  <a:cubicBezTo>
                    <a:pt x="1072" y="2773"/>
                    <a:pt x="757" y="2458"/>
                    <a:pt x="757" y="2080"/>
                  </a:cubicBezTo>
                  <a:cubicBezTo>
                    <a:pt x="757" y="1670"/>
                    <a:pt x="914" y="1324"/>
                    <a:pt x="1166" y="1103"/>
                  </a:cubicBezTo>
                  <a:cubicBezTo>
                    <a:pt x="1387" y="851"/>
                    <a:pt x="1576" y="788"/>
                    <a:pt x="1859" y="694"/>
                  </a:cubicBezTo>
                  <a:close/>
                  <a:moveTo>
                    <a:pt x="1450" y="3466"/>
                  </a:moveTo>
                  <a:cubicBezTo>
                    <a:pt x="1513" y="3529"/>
                    <a:pt x="1702" y="3781"/>
                    <a:pt x="1859" y="4600"/>
                  </a:cubicBezTo>
                  <a:cubicBezTo>
                    <a:pt x="1954" y="4726"/>
                    <a:pt x="1954" y="4789"/>
                    <a:pt x="1954" y="4884"/>
                  </a:cubicBezTo>
                  <a:lnTo>
                    <a:pt x="946" y="4884"/>
                  </a:lnTo>
                  <a:cubicBezTo>
                    <a:pt x="946" y="4789"/>
                    <a:pt x="1009" y="4726"/>
                    <a:pt x="1009" y="4600"/>
                  </a:cubicBezTo>
                  <a:cubicBezTo>
                    <a:pt x="1198" y="3781"/>
                    <a:pt x="1355" y="3529"/>
                    <a:pt x="1450" y="3466"/>
                  </a:cubicBezTo>
                  <a:close/>
                  <a:moveTo>
                    <a:pt x="2111" y="5546"/>
                  </a:moveTo>
                  <a:cubicBezTo>
                    <a:pt x="2174" y="6081"/>
                    <a:pt x="2237" y="6680"/>
                    <a:pt x="2237" y="7310"/>
                  </a:cubicBezTo>
                  <a:cubicBezTo>
                    <a:pt x="2174" y="9389"/>
                    <a:pt x="1796" y="10901"/>
                    <a:pt x="1481" y="11216"/>
                  </a:cubicBezTo>
                  <a:cubicBezTo>
                    <a:pt x="1387" y="11122"/>
                    <a:pt x="1198" y="10901"/>
                    <a:pt x="1040" y="10082"/>
                  </a:cubicBezTo>
                  <a:cubicBezTo>
                    <a:pt x="883" y="9326"/>
                    <a:pt x="757" y="8349"/>
                    <a:pt x="757" y="7310"/>
                  </a:cubicBezTo>
                  <a:cubicBezTo>
                    <a:pt x="757" y="6680"/>
                    <a:pt x="788" y="6081"/>
                    <a:pt x="883" y="5546"/>
                  </a:cubicBezTo>
                  <a:close/>
                  <a:moveTo>
                    <a:pt x="2489" y="1"/>
                  </a:moveTo>
                  <a:cubicBezTo>
                    <a:pt x="1796" y="1"/>
                    <a:pt x="1229" y="32"/>
                    <a:pt x="662" y="631"/>
                  </a:cubicBezTo>
                  <a:cubicBezTo>
                    <a:pt x="253" y="1009"/>
                    <a:pt x="1" y="1576"/>
                    <a:pt x="1" y="2112"/>
                  </a:cubicBezTo>
                  <a:cubicBezTo>
                    <a:pt x="1" y="2616"/>
                    <a:pt x="284" y="3088"/>
                    <a:pt x="725" y="3340"/>
                  </a:cubicBezTo>
                  <a:cubicBezTo>
                    <a:pt x="190" y="4285"/>
                    <a:pt x="1" y="6302"/>
                    <a:pt x="1" y="7436"/>
                  </a:cubicBezTo>
                  <a:cubicBezTo>
                    <a:pt x="1" y="8539"/>
                    <a:pt x="127" y="10555"/>
                    <a:pt x="725" y="11531"/>
                  </a:cubicBezTo>
                  <a:cubicBezTo>
                    <a:pt x="914" y="11878"/>
                    <a:pt x="1166" y="12036"/>
                    <a:pt x="1450" y="12036"/>
                  </a:cubicBezTo>
                  <a:cubicBezTo>
                    <a:pt x="1702" y="12036"/>
                    <a:pt x="1954" y="11878"/>
                    <a:pt x="2143" y="11531"/>
                  </a:cubicBezTo>
                  <a:cubicBezTo>
                    <a:pt x="2710" y="10586"/>
                    <a:pt x="2868" y="8570"/>
                    <a:pt x="2868" y="7436"/>
                  </a:cubicBezTo>
                  <a:cubicBezTo>
                    <a:pt x="2836" y="6239"/>
                    <a:pt x="2742" y="4254"/>
                    <a:pt x="2174" y="3309"/>
                  </a:cubicBezTo>
                  <a:cubicBezTo>
                    <a:pt x="2458" y="3151"/>
                    <a:pt x="2710" y="2868"/>
                    <a:pt x="2773" y="2553"/>
                  </a:cubicBezTo>
                  <a:cubicBezTo>
                    <a:pt x="2899" y="2238"/>
                    <a:pt x="2805" y="1923"/>
                    <a:pt x="2616" y="1670"/>
                  </a:cubicBezTo>
                  <a:cubicBezTo>
                    <a:pt x="2426" y="1450"/>
                    <a:pt x="2300" y="1135"/>
                    <a:pt x="2773" y="536"/>
                  </a:cubicBezTo>
                  <a:cubicBezTo>
                    <a:pt x="2836" y="410"/>
                    <a:pt x="2899" y="316"/>
                    <a:pt x="2805" y="190"/>
                  </a:cubicBezTo>
                  <a:cubicBezTo>
                    <a:pt x="2773" y="64"/>
                    <a:pt x="2616" y="1"/>
                    <a:pt x="2489"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19" name="Google Shape;319;g1324eb24259_0_35"/>
          <p:cNvGrpSpPr/>
          <p:nvPr/>
        </p:nvGrpSpPr>
        <p:grpSpPr>
          <a:xfrm>
            <a:off x="13641670" y="1040362"/>
            <a:ext cx="629922" cy="722068"/>
            <a:chOff x="-49398750" y="2684600"/>
            <a:chExt cx="263875" cy="302475"/>
          </a:xfrm>
        </p:grpSpPr>
        <p:sp>
          <p:nvSpPr>
            <p:cNvPr id="320" name="Google Shape;320;g1324eb24259_0_35"/>
            <p:cNvSpPr/>
            <p:nvPr/>
          </p:nvSpPr>
          <p:spPr>
            <a:xfrm>
              <a:off x="-49294775" y="2684600"/>
              <a:ext cx="73275" cy="299325"/>
            </a:xfrm>
            <a:custGeom>
              <a:avLst/>
              <a:gdLst/>
              <a:ahLst/>
              <a:cxnLst/>
              <a:rect l="l" t="t" r="r" b="b"/>
              <a:pathLst>
                <a:path w="2931" h="11973" extrusionOk="0">
                  <a:moveTo>
                    <a:pt x="1481" y="1387"/>
                  </a:moveTo>
                  <a:lnTo>
                    <a:pt x="2017" y="2836"/>
                  </a:lnTo>
                  <a:lnTo>
                    <a:pt x="914" y="2836"/>
                  </a:lnTo>
                  <a:lnTo>
                    <a:pt x="1481" y="1387"/>
                  </a:lnTo>
                  <a:close/>
                  <a:moveTo>
                    <a:pt x="2174" y="3529"/>
                  </a:moveTo>
                  <a:lnTo>
                    <a:pt x="2174" y="9893"/>
                  </a:lnTo>
                  <a:lnTo>
                    <a:pt x="757" y="9893"/>
                  </a:lnTo>
                  <a:lnTo>
                    <a:pt x="757" y="3529"/>
                  </a:lnTo>
                  <a:close/>
                  <a:moveTo>
                    <a:pt x="2174" y="10586"/>
                  </a:moveTo>
                  <a:lnTo>
                    <a:pt x="2174" y="10964"/>
                  </a:lnTo>
                  <a:cubicBezTo>
                    <a:pt x="2143" y="11153"/>
                    <a:pt x="1985" y="11311"/>
                    <a:pt x="1828" y="11311"/>
                  </a:cubicBezTo>
                  <a:lnTo>
                    <a:pt x="1103" y="11311"/>
                  </a:lnTo>
                  <a:cubicBezTo>
                    <a:pt x="914" y="11311"/>
                    <a:pt x="757" y="11153"/>
                    <a:pt x="757" y="10964"/>
                  </a:cubicBezTo>
                  <a:lnTo>
                    <a:pt x="757" y="10586"/>
                  </a:lnTo>
                  <a:close/>
                  <a:moveTo>
                    <a:pt x="1450" y="1"/>
                  </a:moveTo>
                  <a:cubicBezTo>
                    <a:pt x="1355" y="1"/>
                    <a:pt x="1198" y="95"/>
                    <a:pt x="1135" y="253"/>
                  </a:cubicBezTo>
                  <a:cubicBezTo>
                    <a:pt x="1" y="3246"/>
                    <a:pt x="95" y="3088"/>
                    <a:pt x="95" y="3151"/>
                  </a:cubicBezTo>
                  <a:lnTo>
                    <a:pt x="95" y="10933"/>
                  </a:lnTo>
                  <a:cubicBezTo>
                    <a:pt x="95" y="11500"/>
                    <a:pt x="568" y="11973"/>
                    <a:pt x="1135" y="11973"/>
                  </a:cubicBezTo>
                  <a:lnTo>
                    <a:pt x="1859" y="11973"/>
                  </a:lnTo>
                  <a:cubicBezTo>
                    <a:pt x="2458" y="11973"/>
                    <a:pt x="2931" y="11500"/>
                    <a:pt x="2931" y="10933"/>
                  </a:cubicBezTo>
                  <a:lnTo>
                    <a:pt x="2931" y="3120"/>
                  </a:lnTo>
                  <a:cubicBezTo>
                    <a:pt x="2836" y="3088"/>
                    <a:pt x="2931" y="3277"/>
                    <a:pt x="1765" y="253"/>
                  </a:cubicBezTo>
                  <a:cubicBezTo>
                    <a:pt x="1733" y="127"/>
                    <a:pt x="1576" y="1"/>
                    <a:pt x="1450"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21" name="Google Shape;321;g1324eb24259_0_35"/>
            <p:cNvSpPr/>
            <p:nvPr/>
          </p:nvSpPr>
          <p:spPr>
            <a:xfrm>
              <a:off x="-49398750" y="2684600"/>
              <a:ext cx="87450" cy="300900"/>
            </a:xfrm>
            <a:custGeom>
              <a:avLst/>
              <a:gdLst/>
              <a:ahLst/>
              <a:cxnLst/>
              <a:rect l="l" t="t" r="r" b="b"/>
              <a:pathLst>
                <a:path w="3498" h="12036" extrusionOk="0">
                  <a:moveTo>
                    <a:pt x="2773" y="662"/>
                  </a:moveTo>
                  <a:lnTo>
                    <a:pt x="2773" y="11311"/>
                  </a:lnTo>
                  <a:lnTo>
                    <a:pt x="662" y="11311"/>
                  </a:lnTo>
                  <a:lnTo>
                    <a:pt x="662" y="10586"/>
                  </a:lnTo>
                  <a:lnTo>
                    <a:pt x="1734" y="10586"/>
                  </a:lnTo>
                  <a:cubicBezTo>
                    <a:pt x="1923" y="10586"/>
                    <a:pt x="2080" y="10429"/>
                    <a:pt x="2080" y="10240"/>
                  </a:cubicBezTo>
                  <a:cubicBezTo>
                    <a:pt x="2080" y="10051"/>
                    <a:pt x="1923" y="9893"/>
                    <a:pt x="1734" y="9893"/>
                  </a:cubicBezTo>
                  <a:lnTo>
                    <a:pt x="662" y="9893"/>
                  </a:lnTo>
                  <a:lnTo>
                    <a:pt x="662" y="9169"/>
                  </a:lnTo>
                  <a:lnTo>
                    <a:pt x="1009" y="9169"/>
                  </a:lnTo>
                  <a:cubicBezTo>
                    <a:pt x="1198" y="9169"/>
                    <a:pt x="1356" y="9011"/>
                    <a:pt x="1356" y="8822"/>
                  </a:cubicBezTo>
                  <a:cubicBezTo>
                    <a:pt x="1356" y="8633"/>
                    <a:pt x="1198" y="8475"/>
                    <a:pt x="1009" y="8475"/>
                  </a:cubicBezTo>
                  <a:lnTo>
                    <a:pt x="662" y="8475"/>
                  </a:lnTo>
                  <a:lnTo>
                    <a:pt x="662" y="7751"/>
                  </a:lnTo>
                  <a:lnTo>
                    <a:pt x="1734" y="7751"/>
                  </a:lnTo>
                  <a:cubicBezTo>
                    <a:pt x="1923" y="7751"/>
                    <a:pt x="2080" y="7593"/>
                    <a:pt x="2080" y="7404"/>
                  </a:cubicBezTo>
                  <a:cubicBezTo>
                    <a:pt x="2080" y="7215"/>
                    <a:pt x="1923" y="7058"/>
                    <a:pt x="1734" y="7058"/>
                  </a:cubicBezTo>
                  <a:lnTo>
                    <a:pt x="662" y="7058"/>
                  </a:lnTo>
                  <a:lnTo>
                    <a:pt x="662" y="6333"/>
                  </a:lnTo>
                  <a:lnTo>
                    <a:pt x="1009" y="6333"/>
                  </a:lnTo>
                  <a:cubicBezTo>
                    <a:pt x="1198" y="6333"/>
                    <a:pt x="1356" y="6176"/>
                    <a:pt x="1356" y="5987"/>
                  </a:cubicBezTo>
                  <a:cubicBezTo>
                    <a:pt x="1356" y="5798"/>
                    <a:pt x="1198" y="5640"/>
                    <a:pt x="1009" y="5640"/>
                  </a:cubicBezTo>
                  <a:lnTo>
                    <a:pt x="662" y="5640"/>
                  </a:lnTo>
                  <a:lnTo>
                    <a:pt x="662" y="4947"/>
                  </a:lnTo>
                  <a:lnTo>
                    <a:pt x="1734" y="4947"/>
                  </a:lnTo>
                  <a:cubicBezTo>
                    <a:pt x="1923" y="4947"/>
                    <a:pt x="2080" y="4789"/>
                    <a:pt x="2080" y="4569"/>
                  </a:cubicBezTo>
                  <a:cubicBezTo>
                    <a:pt x="2080" y="4380"/>
                    <a:pt x="1923" y="4222"/>
                    <a:pt x="1734" y="4222"/>
                  </a:cubicBezTo>
                  <a:lnTo>
                    <a:pt x="662" y="4222"/>
                  </a:lnTo>
                  <a:lnTo>
                    <a:pt x="662" y="3498"/>
                  </a:lnTo>
                  <a:lnTo>
                    <a:pt x="1009" y="3498"/>
                  </a:lnTo>
                  <a:cubicBezTo>
                    <a:pt x="1198" y="3498"/>
                    <a:pt x="1356" y="3340"/>
                    <a:pt x="1356" y="3151"/>
                  </a:cubicBezTo>
                  <a:cubicBezTo>
                    <a:pt x="1356" y="2962"/>
                    <a:pt x="1198" y="2805"/>
                    <a:pt x="1009" y="2805"/>
                  </a:cubicBezTo>
                  <a:lnTo>
                    <a:pt x="662" y="2805"/>
                  </a:lnTo>
                  <a:lnTo>
                    <a:pt x="662" y="2080"/>
                  </a:lnTo>
                  <a:lnTo>
                    <a:pt x="1734" y="2080"/>
                  </a:lnTo>
                  <a:cubicBezTo>
                    <a:pt x="1923" y="2080"/>
                    <a:pt x="2080" y="1922"/>
                    <a:pt x="2080" y="1733"/>
                  </a:cubicBezTo>
                  <a:cubicBezTo>
                    <a:pt x="2080" y="1544"/>
                    <a:pt x="1923" y="1387"/>
                    <a:pt x="1734" y="1387"/>
                  </a:cubicBezTo>
                  <a:lnTo>
                    <a:pt x="662" y="1387"/>
                  </a:lnTo>
                  <a:lnTo>
                    <a:pt x="662" y="662"/>
                  </a:lnTo>
                  <a:close/>
                  <a:moveTo>
                    <a:pt x="347" y="1"/>
                  </a:moveTo>
                  <a:cubicBezTo>
                    <a:pt x="158" y="1"/>
                    <a:pt x="1" y="158"/>
                    <a:pt x="1" y="379"/>
                  </a:cubicBezTo>
                  <a:lnTo>
                    <a:pt x="1" y="11657"/>
                  </a:lnTo>
                  <a:cubicBezTo>
                    <a:pt x="1" y="11878"/>
                    <a:pt x="158" y="12036"/>
                    <a:pt x="347" y="12036"/>
                  </a:cubicBezTo>
                  <a:lnTo>
                    <a:pt x="3151" y="12036"/>
                  </a:lnTo>
                  <a:cubicBezTo>
                    <a:pt x="3340" y="12036"/>
                    <a:pt x="3498" y="11878"/>
                    <a:pt x="3498" y="11657"/>
                  </a:cubicBezTo>
                  <a:lnTo>
                    <a:pt x="3498" y="379"/>
                  </a:lnTo>
                  <a:cubicBezTo>
                    <a:pt x="3498" y="158"/>
                    <a:pt x="3340" y="1"/>
                    <a:pt x="3151"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22" name="Google Shape;322;g1324eb24259_0_35"/>
            <p:cNvSpPr/>
            <p:nvPr/>
          </p:nvSpPr>
          <p:spPr>
            <a:xfrm>
              <a:off x="-49207350" y="2686175"/>
              <a:ext cx="72475" cy="300900"/>
            </a:xfrm>
            <a:custGeom>
              <a:avLst/>
              <a:gdLst/>
              <a:ahLst/>
              <a:cxnLst/>
              <a:rect l="l" t="t" r="r" b="b"/>
              <a:pathLst>
                <a:path w="2899" h="12036" extrusionOk="0">
                  <a:moveTo>
                    <a:pt x="1859" y="694"/>
                  </a:moveTo>
                  <a:lnTo>
                    <a:pt x="1859" y="694"/>
                  </a:lnTo>
                  <a:cubicBezTo>
                    <a:pt x="1828" y="820"/>
                    <a:pt x="1796" y="946"/>
                    <a:pt x="1796" y="1040"/>
                  </a:cubicBezTo>
                  <a:cubicBezTo>
                    <a:pt x="1733" y="1418"/>
                    <a:pt x="1828" y="1765"/>
                    <a:pt x="2111" y="2112"/>
                  </a:cubicBezTo>
                  <a:cubicBezTo>
                    <a:pt x="2143" y="2143"/>
                    <a:pt x="2174" y="2238"/>
                    <a:pt x="2143" y="2301"/>
                  </a:cubicBezTo>
                  <a:cubicBezTo>
                    <a:pt x="2017" y="2584"/>
                    <a:pt x="1796" y="2773"/>
                    <a:pt x="1481" y="2773"/>
                  </a:cubicBezTo>
                  <a:cubicBezTo>
                    <a:pt x="1072" y="2773"/>
                    <a:pt x="757" y="2458"/>
                    <a:pt x="757" y="2080"/>
                  </a:cubicBezTo>
                  <a:cubicBezTo>
                    <a:pt x="757" y="1670"/>
                    <a:pt x="914" y="1324"/>
                    <a:pt x="1166" y="1103"/>
                  </a:cubicBezTo>
                  <a:cubicBezTo>
                    <a:pt x="1387" y="851"/>
                    <a:pt x="1576" y="788"/>
                    <a:pt x="1859" y="694"/>
                  </a:cubicBezTo>
                  <a:close/>
                  <a:moveTo>
                    <a:pt x="1450" y="3466"/>
                  </a:moveTo>
                  <a:cubicBezTo>
                    <a:pt x="1513" y="3529"/>
                    <a:pt x="1702" y="3781"/>
                    <a:pt x="1859" y="4600"/>
                  </a:cubicBezTo>
                  <a:cubicBezTo>
                    <a:pt x="1954" y="4726"/>
                    <a:pt x="1954" y="4789"/>
                    <a:pt x="1954" y="4884"/>
                  </a:cubicBezTo>
                  <a:lnTo>
                    <a:pt x="946" y="4884"/>
                  </a:lnTo>
                  <a:cubicBezTo>
                    <a:pt x="946" y="4789"/>
                    <a:pt x="1009" y="4726"/>
                    <a:pt x="1009" y="4600"/>
                  </a:cubicBezTo>
                  <a:cubicBezTo>
                    <a:pt x="1198" y="3781"/>
                    <a:pt x="1355" y="3529"/>
                    <a:pt x="1450" y="3466"/>
                  </a:cubicBezTo>
                  <a:close/>
                  <a:moveTo>
                    <a:pt x="2111" y="5546"/>
                  </a:moveTo>
                  <a:cubicBezTo>
                    <a:pt x="2174" y="6081"/>
                    <a:pt x="2237" y="6680"/>
                    <a:pt x="2237" y="7310"/>
                  </a:cubicBezTo>
                  <a:cubicBezTo>
                    <a:pt x="2174" y="9389"/>
                    <a:pt x="1796" y="10901"/>
                    <a:pt x="1481" y="11216"/>
                  </a:cubicBezTo>
                  <a:cubicBezTo>
                    <a:pt x="1387" y="11122"/>
                    <a:pt x="1198" y="10901"/>
                    <a:pt x="1040" y="10082"/>
                  </a:cubicBezTo>
                  <a:cubicBezTo>
                    <a:pt x="883" y="9326"/>
                    <a:pt x="757" y="8349"/>
                    <a:pt x="757" y="7310"/>
                  </a:cubicBezTo>
                  <a:cubicBezTo>
                    <a:pt x="757" y="6680"/>
                    <a:pt x="788" y="6081"/>
                    <a:pt x="883" y="5546"/>
                  </a:cubicBezTo>
                  <a:close/>
                  <a:moveTo>
                    <a:pt x="2489" y="1"/>
                  </a:moveTo>
                  <a:cubicBezTo>
                    <a:pt x="1796" y="1"/>
                    <a:pt x="1229" y="32"/>
                    <a:pt x="662" y="631"/>
                  </a:cubicBezTo>
                  <a:cubicBezTo>
                    <a:pt x="253" y="1009"/>
                    <a:pt x="1" y="1576"/>
                    <a:pt x="1" y="2112"/>
                  </a:cubicBezTo>
                  <a:cubicBezTo>
                    <a:pt x="1" y="2616"/>
                    <a:pt x="284" y="3088"/>
                    <a:pt x="725" y="3340"/>
                  </a:cubicBezTo>
                  <a:cubicBezTo>
                    <a:pt x="190" y="4285"/>
                    <a:pt x="1" y="6302"/>
                    <a:pt x="1" y="7436"/>
                  </a:cubicBezTo>
                  <a:cubicBezTo>
                    <a:pt x="1" y="8539"/>
                    <a:pt x="127" y="10555"/>
                    <a:pt x="725" y="11531"/>
                  </a:cubicBezTo>
                  <a:cubicBezTo>
                    <a:pt x="914" y="11878"/>
                    <a:pt x="1166" y="12036"/>
                    <a:pt x="1450" y="12036"/>
                  </a:cubicBezTo>
                  <a:cubicBezTo>
                    <a:pt x="1702" y="12036"/>
                    <a:pt x="1954" y="11878"/>
                    <a:pt x="2143" y="11531"/>
                  </a:cubicBezTo>
                  <a:cubicBezTo>
                    <a:pt x="2710" y="10586"/>
                    <a:pt x="2868" y="8570"/>
                    <a:pt x="2868" y="7436"/>
                  </a:cubicBezTo>
                  <a:cubicBezTo>
                    <a:pt x="2836" y="6239"/>
                    <a:pt x="2742" y="4254"/>
                    <a:pt x="2174" y="3309"/>
                  </a:cubicBezTo>
                  <a:cubicBezTo>
                    <a:pt x="2458" y="3151"/>
                    <a:pt x="2710" y="2868"/>
                    <a:pt x="2773" y="2553"/>
                  </a:cubicBezTo>
                  <a:cubicBezTo>
                    <a:pt x="2899" y="2238"/>
                    <a:pt x="2805" y="1923"/>
                    <a:pt x="2616" y="1670"/>
                  </a:cubicBezTo>
                  <a:cubicBezTo>
                    <a:pt x="2426" y="1450"/>
                    <a:pt x="2300" y="1135"/>
                    <a:pt x="2773" y="536"/>
                  </a:cubicBezTo>
                  <a:cubicBezTo>
                    <a:pt x="2836" y="410"/>
                    <a:pt x="2899" y="316"/>
                    <a:pt x="2805" y="190"/>
                  </a:cubicBezTo>
                  <a:cubicBezTo>
                    <a:pt x="2773" y="64"/>
                    <a:pt x="2616" y="1"/>
                    <a:pt x="2489"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323" name="Google Shape;323;g1324eb24259_0_35"/>
          <p:cNvSpPr txBox="1"/>
          <p:nvPr/>
        </p:nvSpPr>
        <p:spPr>
          <a:xfrm>
            <a:off x="14043000" y="9886800"/>
            <a:ext cx="424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rgbClr val="666666"/>
                </a:solidFill>
                <a:latin typeface="Calibri"/>
                <a:ea typeface="Calibri"/>
                <a:cs typeface="Calibri"/>
                <a:sym typeface="Calibri"/>
              </a:rPr>
              <a:t>Acronyms: yo : years old;  MLT: My life timeline</a:t>
            </a:r>
            <a:endParaRPr i="1">
              <a:solidFill>
                <a:srgbClr val="66666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134016b1b9f_1_34"/>
          <p:cNvSpPr txBox="1"/>
          <p:nvPr/>
        </p:nvSpPr>
        <p:spPr>
          <a:xfrm>
            <a:off x="6846300" y="726850"/>
            <a:ext cx="4595400" cy="8004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199" b="1">
                <a:solidFill>
                  <a:srgbClr val="434343"/>
                </a:solidFill>
                <a:latin typeface="Inter"/>
                <a:ea typeface="Inter"/>
                <a:cs typeface="Inter"/>
                <a:sym typeface="Inter"/>
              </a:rPr>
              <a:t>Data Analysis </a:t>
            </a:r>
            <a:endParaRPr sz="800">
              <a:solidFill>
                <a:srgbClr val="434343"/>
              </a:solidFill>
              <a:highlight>
                <a:schemeClr val="accent6"/>
              </a:highlight>
            </a:endParaRPr>
          </a:p>
        </p:txBody>
      </p:sp>
      <p:sp>
        <p:nvSpPr>
          <p:cNvPr id="329" name="Google Shape;329;g134016b1b9f_1_34"/>
          <p:cNvSpPr txBox="1"/>
          <p:nvPr/>
        </p:nvSpPr>
        <p:spPr>
          <a:xfrm>
            <a:off x="9325218" y="1953385"/>
            <a:ext cx="73140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solidFill>
                <a:srgbClr val="434343"/>
              </a:solidFill>
            </a:endParaRPr>
          </a:p>
        </p:txBody>
      </p:sp>
      <p:pic>
        <p:nvPicPr>
          <p:cNvPr id="330" name="Google Shape;330;g134016b1b9f_1_34"/>
          <p:cNvPicPr preferRelativeResize="0"/>
          <p:nvPr/>
        </p:nvPicPr>
        <p:blipFill>
          <a:blip r:embed="rId3">
            <a:alphaModFix/>
          </a:blip>
          <a:stretch>
            <a:fillRect/>
          </a:stretch>
        </p:blipFill>
        <p:spPr>
          <a:xfrm>
            <a:off x="634400" y="540376"/>
            <a:ext cx="2402780" cy="1173350"/>
          </a:xfrm>
          <a:prstGeom prst="rect">
            <a:avLst/>
          </a:prstGeom>
          <a:noFill/>
          <a:ln>
            <a:noFill/>
          </a:ln>
        </p:spPr>
      </p:pic>
      <p:sp>
        <p:nvSpPr>
          <p:cNvPr id="331" name="Google Shape;331;g134016b1b9f_1_34"/>
          <p:cNvSpPr/>
          <p:nvPr/>
        </p:nvSpPr>
        <p:spPr>
          <a:xfrm>
            <a:off x="545275" y="2168775"/>
            <a:ext cx="8284500" cy="7793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40000"/>
              </a:lnSpc>
              <a:spcBef>
                <a:spcPts val="0"/>
              </a:spcBef>
              <a:spcAft>
                <a:spcPts val="0"/>
              </a:spcAft>
              <a:buNone/>
            </a:pPr>
            <a:r>
              <a:rPr lang="en-US" sz="3300" b="1" dirty="0">
                <a:solidFill>
                  <a:srgbClr val="434343"/>
                </a:solidFill>
                <a:latin typeface="Inter"/>
                <a:ea typeface="Inter"/>
                <a:cs typeface="Inter"/>
                <a:sym typeface="Inter"/>
              </a:rPr>
              <a:t>Survey &amp; Participant Data Analysis</a:t>
            </a:r>
            <a:endParaRPr sz="2300" dirty="0">
              <a:solidFill>
                <a:srgbClr val="434343"/>
              </a:solidFill>
              <a:latin typeface="Inter"/>
              <a:ea typeface="Inter"/>
              <a:cs typeface="Inter"/>
              <a:sym typeface="Inter"/>
            </a:endParaRPr>
          </a:p>
          <a:p>
            <a:pPr marL="0" lvl="0" indent="0" algn="l" rtl="0">
              <a:lnSpc>
                <a:spcPct val="140000"/>
              </a:lnSpc>
              <a:spcBef>
                <a:spcPts val="0"/>
              </a:spcBef>
              <a:spcAft>
                <a:spcPts val="0"/>
              </a:spcAft>
              <a:buClr>
                <a:schemeClr val="dk1"/>
              </a:buClr>
              <a:buFont typeface="Arial"/>
              <a:buNone/>
            </a:pPr>
            <a:r>
              <a:rPr lang="en-US" sz="2300" dirty="0">
                <a:solidFill>
                  <a:srgbClr val="434343"/>
                </a:solidFill>
                <a:latin typeface="Inter"/>
                <a:ea typeface="Inter"/>
                <a:cs typeface="Inter"/>
                <a:sym typeface="Inter"/>
              </a:rPr>
              <a:t>Statistical software (such as R and excel) will be used to analyze current aggregate data. Qualtrics will be utilized in future surveys for data collection and analysis. Social platform analytics we’ll also be imported for the five-year period.</a:t>
            </a:r>
            <a:endParaRPr dirty="0">
              <a:solidFill>
                <a:srgbClr val="434343"/>
              </a:solidFill>
            </a:endParaRPr>
          </a:p>
          <a:p>
            <a:pPr marL="0" lvl="0" indent="0" algn="l" rtl="0">
              <a:spcBef>
                <a:spcPts val="0"/>
              </a:spcBef>
              <a:spcAft>
                <a:spcPts val="0"/>
              </a:spcAft>
              <a:buNone/>
            </a:pPr>
            <a:endParaRPr dirty="0"/>
          </a:p>
        </p:txBody>
      </p:sp>
      <p:sp>
        <p:nvSpPr>
          <p:cNvPr id="332" name="Google Shape;332;g134016b1b9f_1_34"/>
          <p:cNvSpPr/>
          <p:nvPr/>
        </p:nvSpPr>
        <p:spPr>
          <a:xfrm>
            <a:off x="9325225" y="1845575"/>
            <a:ext cx="8284500" cy="8116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Key Informant Interviews &amp; Focus Groups</a:t>
            </a:r>
            <a:endParaRPr sz="2300">
              <a:solidFill>
                <a:srgbClr val="434343"/>
              </a:solidFill>
              <a:latin typeface="Inter"/>
              <a:ea typeface="Inter"/>
              <a:cs typeface="Inter"/>
              <a:sym typeface="Inter"/>
            </a:endParaRPr>
          </a:p>
          <a:p>
            <a:pPr marL="0" lvl="0" indent="0" algn="l" rtl="0">
              <a:lnSpc>
                <a:spcPct val="140000"/>
              </a:lnSpc>
              <a:spcBef>
                <a:spcPts val="0"/>
              </a:spcBef>
              <a:spcAft>
                <a:spcPts val="0"/>
              </a:spcAft>
              <a:buNone/>
            </a:pPr>
            <a:r>
              <a:rPr lang="en-US" sz="2300">
                <a:solidFill>
                  <a:srgbClr val="434343"/>
                </a:solidFill>
                <a:latin typeface="Inter"/>
                <a:ea typeface="Inter"/>
                <a:cs typeface="Inter"/>
                <a:sym typeface="Inter"/>
              </a:rPr>
              <a:t>Thematic Analysis will be conducted on findings from the initial KII, MLTs and FGs. Emergent themes will be identified following an interactive process of triangulation between our team of experts. Themes arising from MLTs and focus groups conducted after our team’s evaluation will be identified by program coordinators.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324eb24259_0_133"/>
          <p:cNvSpPr txBox="1"/>
          <p:nvPr/>
        </p:nvSpPr>
        <p:spPr>
          <a:xfrm>
            <a:off x="2840500" y="221350"/>
            <a:ext cx="12124800" cy="8850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5750" b="1">
                <a:solidFill>
                  <a:srgbClr val="434343"/>
                </a:solidFill>
                <a:latin typeface="Inter"/>
                <a:ea typeface="Inter"/>
                <a:cs typeface="Inter"/>
                <a:sym typeface="Inter"/>
              </a:rPr>
              <a:t>Evaluation Matrix</a:t>
            </a:r>
            <a:endParaRPr sz="5750">
              <a:solidFill>
                <a:srgbClr val="434343"/>
              </a:solidFill>
            </a:endParaRPr>
          </a:p>
        </p:txBody>
      </p:sp>
      <p:pic>
        <p:nvPicPr>
          <p:cNvPr id="338" name="Google Shape;338;g1324eb24259_0_133"/>
          <p:cNvPicPr preferRelativeResize="0"/>
          <p:nvPr/>
        </p:nvPicPr>
        <p:blipFill>
          <a:blip r:embed="rId3">
            <a:alphaModFix/>
          </a:blip>
          <a:stretch>
            <a:fillRect/>
          </a:stretch>
        </p:blipFill>
        <p:spPr>
          <a:xfrm>
            <a:off x="228600" y="42526"/>
            <a:ext cx="2402780" cy="1173350"/>
          </a:xfrm>
          <a:prstGeom prst="rect">
            <a:avLst/>
          </a:prstGeom>
          <a:noFill/>
          <a:ln>
            <a:noFill/>
          </a:ln>
        </p:spPr>
      </p:pic>
      <p:graphicFrame>
        <p:nvGraphicFramePr>
          <p:cNvPr id="339" name="Google Shape;339;g1324eb24259_0_133"/>
          <p:cNvGraphicFramePr/>
          <p:nvPr/>
        </p:nvGraphicFramePr>
        <p:xfrm>
          <a:off x="602700" y="1332750"/>
          <a:ext cx="17200800" cy="8811220"/>
        </p:xfrm>
        <a:graphic>
          <a:graphicData uri="http://schemas.openxmlformats.org/drawingml/2006/table">
            <a:tbl>
              <a:tblPr>
                <a:noFill/>
                <a:tableStyleId>{5B44F1B0-420A-4918-BD04-AD96807CD47C}</a:tableStyleId>
              </a:tblPr>
              <a:tblGrid>
                <a:gridCol w="3320400">
                  <a:extLst>
                    <a:ext uri="{9D8B030D-6E8A-4147-A177-3AD203B41FA5}">
                      <a16:colId xmlns:a16="http://schemas.microsoft.com/office/drawing/2014/main" val="20000"/>
                    </a:ext>
                  </a:extLst>
                </a:gridCol>
                <a:gridCol w="5951325">
                  <a:extLst>
                    <a:ext uri="{9D8B030D-6E8A-4147-A177-3AD203B41FA5}">
                      <a16:colId xmlns:a16="http://schemas.microsoft.com/office/drawing/2014/main" val="20001"/>
                    </a:ext>
                  </a:extLst>
                </a:gridCol>
                <a:gridCol w="3846600">
                  <a:extLst>
                    <a:ext uri="{9D8B030D-6E8A-4147-A177-3AD203B41FA5}">
                      <a16:colId xmlns:a16="http://schemas.microsoft.com/office/drawing/2014/main" val="20002"/>
                    </a:ext>
                  </a:extLst>
                </a:gridCol>
                <a:gridCol w="4082475">
                  <a:extLst>
                    <a:ext uri="{9D8B030D-6E8A-4147-A177-3AD203B41FA5}">
                      <a16:colId xmlns:a16="http://schemas.microsoft.com/office/drawing/2014/main" val="20003"/>
                    </a:ext>
                  </a:extLst>
                </a:gridCol>
              </a:tblGrid>
              <a:tr h="589225">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Evaluation Question</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Indicator</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Data Source</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Data Collection</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extLst>
                  <a:ext uri="{0D108BD9-81ED-4DB2-BD59-A6C34878D82A}">
                    <a16:rowId xmlns:a16="http://schemas.microsoft.com/office/drawing/2014/main" val="10000"/>
                  </a:ext>
                </a:extLst>
              </a:tr>
              <a:tr h="354725">
                <a:tc gridSpan="4">
                  <a:txBody>
                    <a:bodyPr/>
                    <a:lstStyle/>
                    <a:p>
                      <a:pPr marL="457200" lvl="0" indent="-368300" algn="l" rtl="0">
                        <a:spcBef>
                          <a:spcPts val="0"/>
                        </a:spcBef>
                        <a:spcAft>
                          <a:spcPts val="0"/>
                        </a:spcAft>
                        <a:buClr>
                          <a:srgbClr val="F07946"/>
                        </a:buClr>
                        <a:buSzPts val="2200"/>
                        <a:buFont typeface="Times New Roman"/>
                        <a:buAutoNum type="arabicPeriod"/>
                      </a:pPr>
                      <a:r>
                        <a:rPr lang="en-US" sz="2200" b="1">
                          <a:solidFill>
                            <a:srgbClr val="F07946"/>
                          </a:solidFill>
                          <a:latin typeface="Times New Roman"/>
                          <a:ea typeface="Times New Roman"/>
                          <a:cs typeface="Times New Roman"/>
                          <a:sym typeface="Times New Roman"/>
                        </a:rPr>
                        <a:t>Has the </a:t>
                      </a:r>
                      <a:r>
                        <a:rPr lang="en-US" sz="2200" b="1" i="1">
                          <a:solidFill>
                            <a:srgbClr val="F07946"/>
                          </a:solidFill>
                          <a:latin typeface="Times New Roman"/>
                          <a:ea typeface="Times New Roman"/>
                          <a:cs typeface="Times New Roman"/>
                          <a:sym typeface="Times New Roman"/>
                        </a:rPr>
                        <a:t>2SLGBTQ+ Youth</a:t>
                      </a:r>
                      <a:r>
                        <a:rPr lang="en-US" sz="2200" b="1">
                          <a:solidFill>
                            <a:srgbClr val="F07946"/>
                          </a:solidFill>
                          <a:latin typeface="Times New Roman"/>
                          <a:ea typeface="Times New Roman"/>
                          <a:cs typeface="Times New Roman"/>
                          <a:sym typeface="Times New Roman"/>
                        </a:rPr>
                        <a:t> </a:t>
                      </a:r>
                      <a:r>
                        <a:rPr lang="en-US" sz="2200" b="1" i="1">
                          <a:solidFill>
                            <a:srgbClr val="F07946"/>
                          </a:solidFill>
                          <a:latin typeface="Times New Roman"/>
                          <a:ea typeface="Times New Roman"/>
                          <a:cs typeface="Times New Roman"/>
                          <a:sym typeface="Times New Roman"/>
                        </a:rPr>
                        <a:t>Program</a:t>
                      </a:r>
                      <a:r>
                        <a:rPr lang="en-US" sz="2200" b="1">
                          <a:solidFill>
                            <a:srgbClr val="F07946"/>
                          </a:solidFill>
                          <a:latin typeface="Times New Roman"/>
                          <a:ea typeface="Times New Roman"/>
                          <a:cs typeface="Times New Roman"/>
                          <a:sym typeface="Times New Roman"/>
                        </a:rPr>
                        <a:t> been reaching and benefiting youth as intended within the last 5 years?</a:t>
                      </a:r>
                      <a:endParaRPr sz="2200" b="1">
                        <a:solidFill>
                          <a:srgbClr val="F07946"/>
                        </a:solidFill>
                        <a:latin typeface="Times New Roman"/>
                        <a:ea typeface="Times New Roman"/>
                        <a:cs typeface="Times New Roman"/>
                        <a:sym typeface="Times New Roman"/>
                      </a:endParaRPr>
                    </a:p>
                  </a:txBody>
                  <a:tcPr marL="63500" marR="63500" marT="63500" marB="63500">
                    <a:solidFill>
                      <a:srgbClr val="EFEFE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781900">
                <a:tc>
                  <a:txBody>
                    <a:bodyPr/>
                    <a:lstStyle/>
                    <a:p>
                      <a:pPr marL="0" lvl="0" indent="0" algn="l" rtl="0">
                        <a:spcBef>
                          <a:spcPts val="0"/>
                        </a:spcBef>
                        <a:spcAft>
                          <a:spcPts val="0"/>
                        </a:spcAft>
                        <a:buNone/>
                      </a:pPr>
                      <a:r>
                        <a:rPr lang="en-US" sz="2200">
                          <a:latin typeface="Times New Roman"/>
                          <a:ea typeface="Times New Roman"/>
                          <a:cs typeface="Times New Roman"/>
                          <a:sym typeface="Times New Roman"/>
                        </a:rPr>
                        <a:t>1.1) How does the</a:t>
                      </a:r>
                      <a:r>
                        <a:rPr lang="en-US" sz="2200" i="1">
                          <a:latin typeface="Times New Roman"/>
                          <a:ea typeface="Times New Roman"/>
                          <a:cs typeface="Times New Roman"/>
                          <a:sym typeface="Times New Roman"/>
                        </a:rPr>
                        <a:t> Youth Program </a:t>
                      </a:r>
                      <a:r>
                        <a:rPr lang="en-US" sz="2200">
                          <a:latin typeface="Times New Roman"/>
                          <a:ea typeface="Times New Roman"/>
                          <a:cs typeface="Times New Roman"/>
                          <a:sym typeface="Times New Roman"/>
                        </a:rPr>
                        <a:t>affect participating youth?</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 of youth accessing the in-person services.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 of youth using virtual channels and services.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Feedback provided in the Key Informant Interview (KII) sessions.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Feedback in the dialogue sessions with youth.</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Volunteers/staff </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Rainbow Resource Centre Leadership </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Aggregate participation data collected </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Document review &amp; analysis</a:t>
                      </a:r>
                      <a:endParaRPr sz="2200">
                        <a:latin typeface="Times New Roman"/>
                        <a:ea typeface="Times New Roman"/>
                        <a:cs typeface="Times New Roman"/>
                        <a:sym typeface="Times New Roman"/>
                      </a:endParaRPr>
                    </a:p>
                    <a:p>
                      <a:pPr marL="914400" lvl="1"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Retrospective data breakdown</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Brainstorming 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“Life timeline” sessions</a:t>
                      </a:r>
                      <a:endParaRPr sz="2200">
                        <a:latin typeface="Times New Roman"/>
                        <a:ea typeface="Times New Roman"/>
                        <a:cs typeface="Times New Roman"/>
                        <a:sym typeface="Times New Roman"/>
                      </a:endParaRPr>
                    </a:p>
                    <a:p>
                      <a:pPr marL="0" lvl="0" indent="0" algn="l" rtl="0">
                        <a:spcBef>
                          <a:spcPts val="0"/>
                        </a:spcBef>
                        <a:spcAft>
                          <a:spcPts val="0"/>
                        </a:spcAft>
                        <a:buNone/>
                      </a:pPr>
                      <a:endParaRPr sz="2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2465125">
                <a:tc>
                  <a:txBody>
                    <a:bodyPr/>
                    <a:lstStyle/>
                    <a:p>
                      <a:pPr marL="0" lvl="0" indent="0" algn="l" rtl="0">
                        <a:spcBef>
                          <a:spcPts val="0"/>
                        </a:spcBef>
                        <a:spcAft>
                          <a:spcPts val="0"/>
                        </a:spcAft>
                        <a:buNone/>
                      </a:pPr>
                      <a:r>
                        <a:rPr lang="en-US" sz="2200">
                          <a:latin typeface="Times New Roman"/>
                          <a:ea typeface="Times New Roman"/>
                          <a:cs typeface="Times New Roman"/>
                          <a:sym typeface="Times New Roman"/>
                        </a:rPr>
                        <a:t>1.2) What are the barriers and facilitators of the program and better engaging and supporting youth?</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Barriers and facilitators experienced by participants mentioned directly via feedback (whether online or in-person).</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Various channels (such as Discord) to provide anonymous feedback. </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Changes identified in the retrospective data.</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Rainbow Resource Centre Leadership</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 Advisory Committee members (YAC)</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YAC scheduled meetings and roundtable dialogue</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 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KIIs with leadership</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 survey (informed by results of 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Data analysis from last 5 years</a:t>
                      </a:r>
                      <a:endParaRPr sz="2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3"/>
                  </a:ext>
                </a:extLst>
              </a:tr>
              <a:tr h="1619900">
                <a:tc>
                  <a:txBody>
                    <a:bodyPr/>
                    <a:lstStyle/>
                    <a:p>
                      <a:pPr marL="0" lvl="0" indent="0" algn="l" rtl="0">
                        <a:spcBef>
                          <a:spcPts val="0"/>
                        </a:spcBef>
                        <a:spcAft>
                          <a:spcPts val="0"/>
                        </a:spcAft>
                        <a:buNone/>
                      </a:pPr>
                      <a:r>
                        <a:rPr lang="en-US" sz="2200">
                          <a:latin typeface="Times New Roman"/>
                          <a:ea typeface="Times New Roman"/>
                          <a:cs typeface="Times New Roman"/>
                          <a:sym typeface="Times New Roman"/>
                        </a:rPr>
                        <a:t>1.3) Is the Youth Advisory Committee representing and benefitting the collective wellbeing of all youth?</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Number of seats per sub-group within the entire program (ex. Age groups 13-16, 17-21, as well as BIPOC youth, etc.) </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Collective ongoing feedback within meetings.</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 Advisory Committee members (YAC)</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Staff/Volunteers</a:t>
                      </a:r>
                      <a:endParaRPr sz="2200">
                        <a:latin typeface="Times New Roman"/>
                        <a:ea typeface="Times New Roman"/>
                        <a:cs typeface="Times New Roman"/>
                        <a:sym typeface="Times New Roman"/>
                      </a:endParaRPr>
                    </a:p>
                    <a:p>
                      <a:pPr marL="457200" lvl="0" indent="0" algn="l" rtl="0">
                        <a:spcBef>
                          <a:spcPts val="0"/>
                        </a:spcBef>
                        <a:spcAft>
                          <a:spcPts val="0"/>
                        </a:spcAft>
                        <a:buNone/>
                      </a:pP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Document review &amp; analysis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Preliminary focus groups with the YAC</a:t>
                      </a:r>
                      <a:endParaRPr sz="2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4"/>
                  </a:ext>
                </a:extLst>
              </a:tr>
              <a:tr h="1527175">
                <a:tc>
                  <a:txBody>
                    <a:bodyPr/>
                    <a:lstStyle/>
                    <a:p>
                      <a:pPr marL="0" lvl="0" indent="0" algn="l" rtl="0">
                        <a:spcBef>
                          <a:spcPts val="0"/>
                        </a:spcBef>
                        <a:spcAft>
                          <a:spcPts val="0"/>
                        </a:spcAft>
                        <a:buNone/>
                      </a:pPr>
                      <a:r>
                        <a:rPr lang="en-US" sz="2200">
                          <a:latin typeface="Times New Roman"/>
                          <a:ea typeface="Times New Roman"/>
                          <a:cs typeface="Times New Roman"/>
                          <a:sym typeface="Times New Roman"/>
                        </a:rPr>
                        <a:t>1.4) Are staff and volunteers able to successfully carry out the program?</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 and volunteer feedback on how they are feeling around training and preparation.</a:t>
                      </a:r>
                      <a:endParaRPr sz="2200">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Feedback provided in the Key Informant Interview (KII) sessions.</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Rainbow Resource Centre Leadership</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 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KIIs with key staff and leadership</a:t>
                      </a:r>
                      <a:endParaRPr sz="2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34016b1b9f_3_46"/>
          <p:cNvSpPr txBox="1"/>
          <p:nvPr/>
        </p:nvSpPr>
        <p:spPr>
          <a:xfrm>
            <a:off x="5695347" y="182950"/>
            <a:ext cx="7015500" cy="892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799" b="1">
                <a:solidFill>
                  <a:srgbClr val="434343"/>
                </a:solidFill>
                <a:latin typeface="Inter"/>
                <a:ea typeface="Inter"/>
                <a:cs typeface="Inter"/>
                <a:sym typeface="Inter"/>
              </a:rPr>
              <a:t>Evaluation Matrix</a:t>
            </a:r>
            <a:endParaRPr>
              <a:solidFill>
                <a:srgbClr val="434343"/>
              </a:solidFill>
            </a:endParaRPr>
          </a:p>
        </p:txBody>
      </p:sp>
      <p:pic>
        <p:nvPicPr>
          <p:cNvPr id="345" name="Google Shape;345;g134016b1b9f_3_46"/>
          <p:cNvPicPr preferRelativeResize="0"/>
          <p:nvPr/>
        </p:nvPicPr>
        <p:blipFill>
          <a:blip r:embed="rId3">
            <a:alphaModFix/>
          </a:blip>
          <a:stretch>
            <a:fillRect/>
          </a:stretch>
        </p:blipFill>
        <p:spPr>
          <a:xfrm>
            <a:off x="228600" y="42526"/>
            <a:ext cx="2402780" cy="1173350"/>
          </a:xfrm>
          <a:prstGeom prst="rect">
            <a:avLst/>
          </a:prstGeom>
          <a:noFill/>
          <a:ln>
            <a:noFill/>
          </a:ln>
        </p:spPr>
      </p:pic>
      <p:graphicFrame>
        <p:nvGraphicFramePr>
          <p:cNvPr id="346" name="Google Shape;346;g134016b1b9f_3_46" title="2."/>
          <p:cNvGraphicFramePr/>
          <p:nvPr/>
        </p:nvGraphicFramePr>
        <p:xfrm>
          <a:off x="602700" y="1408950"/>
          <a:ext cx="17200800" cy="7005265"/>
        </p:xfrm>
        <a:graphic>
          <a:graphicData uri="http://schemas.openxmlformats.org/drawingml/2006/table">
            <a:tbl>
              <a:tblPr>
                <a:noFill/>
                <a:tableStyleId>{5B44F1B0-420A-4918-BD04-AD96807CD47C}</a:tableStyleId>
              </a:tblPr>
              <a:tblGrid>
                <a:gridCol w="3320400">
                  <a:extLst>
                    <a:ext uri="{9D8B030D-6E8A-4147-A177-3AD203B41FA5}">
                      <a16:colId xmlns:a16="http://schemas.microsoft.com/office/drawing/2014/main" val="20000"/>
                    </a:ext>
                  </a:extLst>
                </a:gridCol>
                <a:gridCol w="5951325">
                  <a:extLst>
                    <a:ext uri="{9D8B030D-6E8A-4147-A177-3AD203B41FA5}">
                      <a16:colId xmlns:a16="http://schemas.microsoft.com/office/drawing/2014/main" val="20001"/>
                    </a:ext>
                  </a:extLst>
                </a:gridCol>
                <a:gridCol w="3846600">
                  <a:extLst>
                    <a:ext uri="{9D8B030D-6E8A-4147-A177-3AD203B41FA5}">
                      <a16:colId xmlns:a16="http://schemas.microsoft.com/office/drawing/2014/main" val="20002"/>
                    </a:ext>
                  </a:extLst>
                </a:gridCol>
                <a:gridCol w="4082475">
                  <a:extLst>
                    <a:ext uri="{9D8B030D-6E8A-4147-A177-3AD203B41FA5}">
                      <a16:colId xmlns:a16="http://schemas.microsoft.com/office/drawing/2014/main" val="20003"/>
                    </a:ext>
                  </a:extLst>
                </a:gridCol>
              </a:tblGrid>
              <a:tr h="589225">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Evaluation Question</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Indicator</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Data Source</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Data Collection</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extLst>
                  <a:ext uri="{0D108BD9-81ED-4DB2-BD59-A6C34878D82A}">
                    <a16:rowId xmlns:a16="http://schemas.microsoft.com/office/drawing/2014/main" val="10000"/>
                  </a:ext>
                </a:extLst>
              </a:tr>
              <a:tr h="354725">
                <a:tc gridSpan="4">
                  <a:txBody>
                    <a:bodyPr/>
                    <a:lstStyle/>
                    <a:p>
                      <a:pPr marL="457200" lvl="0" indent="-368300" algn="l" rtl="0">
                        <a:spcBef>
                          <a:spcPts val="0"/>
                        </a:spcBef>
                        <a:spcAft>
                          <a:spcPts val="0"/>
                        </a:spcAft>
                        <a:buClr>
                          <a:srgbClr val="F07946"/>
                        </a:buClr>
                        <a:buSzPts val="2200"/>
                        <a:buFont typeface="Times New Roman"/>
                        <a:buAutoNum type="arabicPeriod" startAt="2"/>
                      </a:pPr>
                      <a:r>
                        <a:rPr lang="en-US" sz="2200" b="1">
                          <a:solidFill>
                            <a:srgbClr val="F07946"/>
                          </a:solidFill>
                          <a:latin typeface="Times New Roman"/>
                          <a:ea typeface="Times New Roman"/>
                          <a:cs typeface="Times New Roman"/>
                          <a:sym typeface="Times New Roman"/>
                        </a:rPr>
                        <a:t>How effective is the 2SLGBTQ+ Youth Program in fostering resilience and creating a sense of community?</a:t>
                      </a:r>
                      <a:endParaRPr sz="2200" b="1">
                        <a:solidFill>
                          <a:srgbClr val="F07946"/>
                        </a:solidFill>
                        <a:latin typeface="Times New Roman"/>
                        <a:ea typeface="Times New Roman"/>
                        <a:cs typeface="Times New Roman"/>
                        <a:sym typeface="Times New Roman"/>
                      </a:endParaRPr>
                    </a:p>
                    <a:p>
                      <a:pPr marL="914400" lvl="1" indent="-368300" algn="l" rtl="0">
                        <a:spcBef>
                          <a:spcPts val="0"/>
                        </a:spcBef>
                        <a:spcAft>
                          <a:spcPts val="0"/>
                        </a:spcAft>
                        <a:buClr>
                          <a:srgbClr val="F07946"/>
                        </a:buClr>
                        <a:buSzPts val="2200"/>
                        <a:buFont typeface="Times New Roman"/>
                        <a:buAutoNum type="alphaLcPeriod"/>
                      </a:pPr>
                      <a:r>
                        <a:rPr lang="en-US" sz="2200" b="1">
                          <a:solidFill>
                            <a:srgbClr val="F07946"/>
                          </a:solidFill>
                          <a:latin typeface="Times New Roman"/>
                          <a:ea typeface="Times New Roman"/>
                          <a:cs typeface="Times New Roman"/>
                          <a:sym typeface="Times New Roman"/>
                        </a:rPr>
                        <a:t>Including accessibility, inclusivity, comprehensiveness, and equity.</a:t>
                      </a:r>
                      <a:endParaRPr sz="2200" b="1">
                        <a:solidFill>
                          <a:srgbClr val="F07946"/>
                        </a:solidFill>
                        <a:latin typeface="Times New Roman"/>
                        <a:ea typeface="Times New Roman"/>
                        <a:cs typeface="Times New Roman"/>
                        <a:sym typeface="Times New Roman"/>
                      </a:endParaRPr>
                    </a:p>
                  </a:txBody>
                  <a:tcPr marL="63500" marR="63500" marT="63500" marB="63500">
                    <a:lnB w="12700" cap="flat" cmpd="sng">
                      <a:solidFill>
                        <a:srgbClr val="000000"/>
                      </a:solidFill>
                      <a:prstDash val="solid"/>
                      <a:round/>
                      <a:headEnd type="none" w="sm" len="sm"/>
                      <a:tailEnd type="none" w="sm" len="sm"/>
                    </a:lnB>
                    <a:solidFill>
                      <a:srgbClr val="EFEFE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781900">
                <a:tc>
                  <a:txBody>
                    <a:bodyPr/>
                    <a:lstStyle/>
                    <a:p>
                      <a:pPr marL="0" lvl="0" indent="0" algn="l" rtl="0">
                        <a:spcBef>
                          <a:spcPts val="0"/>
                        </a:spcBef>
                        <a:spcAft>
                          <a:spcPts val="0"/>
                        </a:spcAft>
                        <a:buNone/>
                      </a:pPr>
                      <a:r>
                        <a:rPr lang="en-US" sz="2200">
                          <a:latin typeface="Times New Roman"/>
                          <a:ea typeface="Times New Roman"/>
                          <a:cs typeface="Times New Roman"/>
                          <a:sym typeface="Times New Roman"/>
                        </a:rPr>
                        <a:t>2.1) How effective is the program in allowing youth to celebrate identity and increase self-esteem?</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From </a:t>
                      </a:r>
                      <a:r>
                        <a:rPr lang="en-US" sz="2200" u="sng">
                          <a:latin typeface="Times New Roman"/>
                          <a:ea typeface="Times New Roman"/>
                          <a:cs typeface="Times New Roman"/>
                          <a:sym typeface="Times New Roman"/>
                        </a:rPr>
                        <a:t>both</a:t>
                      </a:r>
                      <a:r>
                        <a:rPr lang="en-US" sz="2200">
                          <a:latin typeface="Times New Roman"/>
                          <a:ea typeface="Times New Roman"/>
                          <a:cs typeface="Times New Roman"/>
                          <a:sym typeface="Times New Roman"/>
                        </a:rPr>
                        <a:t> an individual and social perspective.</a:t>
                      </a:r>
                      <a:endParaRPr sz="22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Youth-focused program feedback from dialogue (around program overall).</a:t>
                      </a:r>
                      <a:endParaRPr sz="2200">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Youth satisfaction reported on: </a:t>
                      </a:r>
                      <a:endParaRPr sz="22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Care provided in the program. </a:t>
                      </a:r>
                      <a:endParaRPr sz="22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Respect from staff and fellow youth.</a:t>
                      </a:r>
                      <a:endParaRPr sz="22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Inclusivity and a sense of belonging.</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Participation rates from youth in specific minority communities (Indigenous, those living with a disability, etc).</a:t>
                      </a:r>
                      <a:endParaRPr sz="2200">
                        <a:solidFill>
                          <a:schemeClr val="dk1"/>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tcPr>
                </a:tc>
                <a:tc>
                  <a:txBody>
                    <a:bodyPr/>
                    <a:lstStyle/>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Youth (current)</a:t>
                      </a:r>
                      <a:endParaRPr sz="22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Self-identified youth who belong to a minority group.</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Youth (who used the program in the last 5 years)</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Staff/Volunteers</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Document review &amp; analysis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Brainstorming 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Survey Data Analysis</a:t>
                      </a:r>
                      <a:endParaRPr sz="2200">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Online platforms for youth to provide feedback</a:t>
                      </a:r>
                      <a:endParaRPr sz="2200">
                        <a:latin typeface="Times New Roman"/>
                        <a:ea typeface="Times New Roman"/>
                        <a:cs typeface="Times New Roman"/>
                        <a:sym typeface="Times New Roman"/>
                      </a:endParaRPr>
                    </a:p>
                    <a:p>
                      <a:pPr marL="0" lvl="0" indent="0" algn="l" rtl="0">
                        <a:spcBef>
                          <a:spcPts val="0"/>
                        </a:spcBef>
                        <a:spcAft>
                          <a:spcPts val="0"/>
                        </a:spcAft>
                        <a:buNone/>
                      </a:pPr>
                      <a:endParaRPr sz="2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2465125">
                <a:tc>
                  <a:txBody>
                    <a:bodyPr/>
                    <a:lstStyle/>
                    <a:p>
                      <a:pPr marL="0" lvl="0" indent="0" algn="l" rtl="0">
                        <a:spcBef>
                          <a:spcPts val="0"/>
                        </a:spcBef>
                        <a:spcAft>
                          <a:spcPts val="0"/>
                        </a:spcAft>
                        <a:buNone/>
                      </a:pPr>
                      <a:r>
                        <a:rPr lang="en-US" sz="2200">
                          <a:latin typeface="Times New Roman"/>
                          <a:ea typeface="Times New Roman"/>
                          <a:cs typeface="Times New Roman"/>
                          <a:sym typeface="Times New Roman"/>
                        </a:rPr>
                        <a:t>2.2) How applicable is the program in promoting equity, diversity, and inclusion?</a:t>
                      </a:r>
                      <a:endParaRPr sz="22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Diversity of members representing youth on the Youth Advisory Committee.</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Various channels (such as Discord) open to youth to provide anonymous feedback. </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Changes identified in the retrospective data.</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Invitation to community members with lived experiences (ex. Two-spirit Elders)</a:t>
                      </a:r>
                      <a:endParaRPr sz="22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tcPr>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Rainbow Resource Centre Leadership</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 Advisory Committee members (YAC)</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Document review &amp; analysis </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EDI-related questions in survey/focus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Data analysis from last 5 years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Online platforms for youth to provide feedback</a:t>
                      </a:r>
                      <a:endParaRPr sz="2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34016b1b9f_3_40"/>
          <p:cNvSpPr txBox="1"/>
          <p:nvPr/>
        </p:nvSpPr>
        <p:spPr>
          <a:xfrm>
            <a:off x="5712447" y="182950"/>
            <a:ext cx="7015500" cy="892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799" b="1">
                <a:solidFill>
                  <a:srgbClr val="434343"/>
                </a:solidFill>
                <a:latin typeface="Inter"/>
                <a:ea typeface="Inter"/>
                <a:cs typeface="Inter"/>
                <a:sym typeface="Inter"/>
              </a:rPr>
              <a:t>Evaluation Matrix</a:t>
            </a:r>
            <a:endParaRPr>
              <a:solidFill>
                <a:srgbClr val="434343"/>
              </a:solidFill>
            </a:endParaRPr>
          </a:p>
        </p:txBody>
      </p:sp>
      <p:pic>
        <p:nvPicPr>
          <p:cNvPr id="352" name="Google Shape;352;g134016b1b9f_3_40"/>
          <p:cNvPicPr preferRelativeResize="0"/>
          <p:nvPr/>
        </p:nvPicPr>
        <p:blipFill>
          <a:blip r:embed="rId3">
            <a:alphaModFix/>
          </a:blip>
          <a:stretch>
            <a:fillRect/>
          </a:stretch>
        </p:blipFill>
        <p:spPr>
          <a:xfrm>
            <a:off x="228600" y="42526"/>
            <a:ext cx="2402780" cy="1173350"/>
          </a:xfrm>
          <a:prstGeom prst="rect">
            <a:avLst/>
          </a:prstGeom>
          <a:noFill/>
          <a:ln>
            <a:noFill/>
          </a:ln>
        </p:spPr>
      </p:pic>
      <p:graphicFrame>
        <p:nvGraphicFramePr>
          <p:cNvPr id="353" name="Google Shape;353;g134016b1b9f_3_40" title="2."/>
          <p:cNvGraphicFramePr/>
          <p:nvPr/>
        </p:nvGraphicFramePr>
        <p:xfrm>
          <a:off x="602700" y="1485150"/>
          <a:ext cx="17200800" cy="7802825"/>
        </p:xfrm>
        <a:graphic>
          <a:graphicData uri="http://schemas.openxmlformats.org/drawingml/2006/table">
            <a:tbl>
              <a:tblPr>
                <a:noFill/>
                <a:tableStyleId>{5B44F1B0-420A-4918-BD04-AD96807CD47C}</a:tableStyleId>
              </a:tblPr>
              <a:tblGrid>
                <a:gridCol w="3320400">
                  <a:extLst>
                    <a:ext uri="{9D8B030D-6E8A-4147-A177-3AD203B41FA5}">
                      <a16:colId xmlns:a16="http://schemas.microsoft.com/office/drawing/2014/main" val="20000"/>
                    </a:ext>
                  </a:extLst>
                </a:gridCol>
                <a:gridCol w="5951325">
                  <a:extLst>
                    <a:ext uri="{9D8B030D-6E8A-4147-A177-3AD203B41FA5}">
                      <a16:colId xmlns:a16="http://schemas.microsoft.com/office/drawing/2014/main" val="20001"/>
                    </a:ext>
                  </a:extLst>
                </a:gridCol>
                <a:gridCol w="3846600">
                  <a:extLst>
                    <a:ext uri="{9D8B030D-6E8A-4147-A177-3AD203B41FA5}">
                      <a16:colId xmlns:a16="http://schemas.microsoft.com/office/drawing/2014/main" val="20002"/>
                    </a:ext>
                  </a:extLst>
                </a:gridCol>
                <a:gridCol w="4082475">
                  <a:extLst>
                    <a:ext uri="{9D8B030D-6E8A-4147-A177-3AD203B41FA5}">
                      <a16:colId xmlns:a16="http://schemas.microsoft.com/office/drawing/2014/main" val="20003"/>
                    </a:ext>
                  </a:extLst>
                </a:gridCol>
              </a:tblGrid>
              <a:tr h="589225">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Evaluation Question</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Indicator</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Data Source</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tc>
                  <a:txBody>
                    <a:bodyPr/>
                    <a:lstStyle/>
                    <a:p>
                      <a:pPr marL="0" lvl="0" indent="0" algn="l" rtl="0">
                        <a:spcBef>
                          <a:spcPts val="0"/>
                        </a:spcBef>
                        <a:spcAft>
                          <a:spcPts val="0"/>
                        </a:spcAft>
                        <a:buNone/>
                      </a:pPr>
                      <a:r>
                        <a:rPr lang="en-US" sz="2200" b="1">
                          <a:solidFill>
                            <a:srgbClr val="FFFFFF"/>
                          </a:solidFill>
                          <a:latin typeface="Times New Roman"/>
                          <a:ea typeface="Times New Roman"/>
                          <a:cs typeface="Times New Roman"/>
                          <a:sym typeface="Times New Roman"/>
                        </a:rPr>
                        <a:t>Data Collection</a:t>
                      </a:r>
                      <a:endParaRPr sz="2200" b="1">
                        <a:solidFill>
                          <a:srgbClr val="FFFFFF"/>
                        </a:solidFill>
                        <a:latin typeface="Times New Roman"/>
                        <a:ea typeface="Times New Roman"/>
                        <a:cs typeface="Times New Roman"/>
                        <a:sym typeface="Times New Roman"/>
                      </a:endParaRPr>
                    </a:p>
                  </a:txBody>
                  <a:tcPr marL="63500" marR="63500" marT="63500" marB="63500">
                    <a:solidFill>
                      <a:srgbClr val="327C80"/>
                    </a:solidFill>
                  </a:tcPr>
                </a:tc>
                <a:extLst>
                  <a:ext uri="{0D108BD9-81ED-4DB2-BD59-A6C34878D82A}">
                    <a16:rowId xmlns:a16="http://schemas.microsoft.com/office/drawing/2014/main" val="10000"/>
                  </a:ext>
                </a:extLst>
              </a:tr>
              <a:tr h="354725">
                <a:tc gridSpan="4">
                  <a:txBody>
                    <a:bodyPr/>
                    <a:lstStyle/>
                    <a:p>
                      <a:pPr marL="457200" lvl="0" indent="-368300" algn="l" rtl="0">
                        <a:spcBef>
                          <a:spcPts val="0"/>
                        </a:spcBef>
                        <a:spcAft>
                          <a:spcPts val="0"/>
                        </a:spcAft>
                        <a:buClr>
                          <a:srgbClr val="F07946"/>
                        </a:buClr>
                        <a:buSzPts val="2200"/>
                        <a:buFont typeface="Times New Roman"/>
                        <a:buAutoNum type="arabicPeriod" startAt="3"/>
                      </a:pPr>
                      <a:r>
                        <a:rPr lang="en-US" sz="2200" b="1">
                          <a:solidFill>
                            <a:srgbClr val="F07946"/>
                          </a:solidFill>
                          <a:latin typeface="Times New Roman"/>
                          <a:ea typeface="Times New Roman"/>
                          <a:cs typeface="Times New Roman"/>
                          <a:sym typeface="Times New Roman"/>
                        </a:rPr>
                        <a:t>How will the </a:t>
                      </a:r>
                      <a:r>
                        <a:rPr lang="en-US" sz="2200" b="1" i="1">
                          <a:solidFill>
                            <a:srgbClr val="F07946"/>
                          </a:solidFill>
                          <a:latin typeface="Times New Roman"/>
                          <a:ea typeface="Times New Roman"/>
                          <a:cs typeface="Times New Roman"/>
                          <a:sym typeface="Times New Roman"/>
                        </a:rPr>
                        <a:t>2SLGBTQ+ Youth</a:t>
                      </a:r>
                      <a:r>
                        <a:rPr lang="en-US" sz="2200" b="1">
                          <a:solidFill>
                            <a:srgbClr val="F07946"/>
                          </a:solidFill>
                          <a:latin typeface="Times New Roman"/>
                          <a:ea typeface="Times New Roman"/>
                          <a:cs typeface="Times New Roman"/>
                          <a:sym typeface="Times New Roman"/>
                        </a:rPr>
                        <a:t> </a:t>
                      </a:r>
                      <a:r>
                        <a:rPr lang="en-US" sz="2200" b="1" i="1">
                          <a:solidFill>
                            <a:srgbClr val="F07946"/>
                          </a:solidFill>
                          <a:latin typeface="Times New Roman"/>
                          <a:ea typeface="Times New Roman"/>
                          <a:cs typeface="Times New Roman"/>
                          <a:sym typeface="Times New Roman"/>
                        </a:rPr>
                        <a:t>Program</a:t>
                      </a:r>
                      <a:r>
                        <a:rPr lang="en-US" sz="2200" b="1">
                          <a:solidFill>
                            <a:srgbClr val="F07946"/>
                          </a:solidFill>
                          <a:latin typeface="Times New Roman"/>
                          <a:ea typeface="Times New Roman"/>
                          <a:cs typeface="Times New Roman"/>
                          <a:sym typeface="Times New Roman"/>
                        </a:rPr>
                        <a:t> build capacity over the next 3 years?</a:t>
                      </a:r>
                      <a:endParaRPr sz="2200" b="1">
                        <a:solidFill>
                          <a:srgbClr val="F07946"/>
                        </a:solidFill>
                        <a:latin typeface="Times New Roman"/>
                        <a:ea typeface="Times New Roman"/>
                        <a:cs typeface="Times New Roman"/>
                        <a:sym typeface="Times New Roman"/>
                      </a:endParaRPr>
                    </a:p>
                  </a:txBody>
                  <a:tcPr marL="63500" marR="63500" marT="63500" marB="63500">
                    <a:solidFill>
                      <a:srgbClr val="EFEFE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781900">
                <a:tc>
                  <a:txBody>
                    <a:bodyPr/>
                    <a:lstStyle/>
                    <a:p>
                      <a:pPr marL="0" lvl="0" indent="0" algn="l" rtl="0">
                        <a:spcBef>
                          <a:spcPts val="0"/>
                        </a:spcBef>
                        <a:spcAft>
                          <a:spcPts val="0"/>
                        </a:spcAft>
                        <a:buNone/>
                      </a:pPr>
                      <a:r>
                        <a:rPr lang="en-US" sz="2200">
                          <a:latin typeface="Times New Roman"/>
                          <a:ea typeface="Times New Roman"/>
                          <a:cs typeface="Times New Roman"/>
                          <a:sym typeface="Times New Roman"/>
                        </a:rPr>
                        <a:t>3.1) </a:t>
                      </a:r>
                      <a:r>
                        <a:rPr lang="en-US" sz="2200">
                          <a:solidFill>
                            <a:schemeClr val="dk1"/>
                          </a:solidFill>
                          <a:latin typeface="Times New Roman"/>
                          <a:ea typeface="Times New Roman"/>
                          <a:cs typeface="Times New Roman"/>
                          <a:sym typeface="Times New Roman"/>
                        </a:rPr>
                        <a:t>Are youth perspectives actively being used to shape the structure of the program?</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Active retainment and consultation with the youth groups and YAC over the next 3 years.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 of youth continuing to access virtual channels and services.</a:t>
                      </a:r>
                      <a:endParaRPr sz="2200">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 of youth continuing to access in-person programs and services.</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Feedback in the dialogue sessions with youth.</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Volunteers/staff </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Rainbow Resource Centre Leadership </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 Advisory Committee members (YAC)</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Document review &amp; analysis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Brainstorming 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“Life timeline” sessions</a:t>
                      </a:r>
                      <a:endParaRPr sz="2200">
                        <a:latin typeface="Times New Roman"/>
                        <a:ea typeface="Times New Roman"/>
                        <a:cs typeface="Times New Roman"/>
                        <a:sym typeface="Times New Roman"/>
                      </a:endParaRPr>
                    </a:p>
                    <a:p>
                      <a:pPr marL="0" lvl="0" indent="0" algn="l" rtl="0">
                        <a:spcBef>
                          <a:spcPts val="0"/>
                        </a:spcBef>
                        <a:spcAft>
                          <a:spcPts val="0"/>
                        </a:spcAft>
                        <a:buNone/>
                      </a:pPr>
                      <a:endParaRPr sz="2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2465125">
                <a:tc>
                  <a:txBody>
                    <a:bodyPr/>
                    <a:lstStyle/>
                    <a:p>
                      <a:pPr marL="0" lvl="0" indent="0" algn="l" rtl="0">
                        <a:spcBef>
                          <a:spcPts val="0"/>
                        </a:spcBef>
                        <a:spcAft>
                          <a:spcPts val="0"/>
                        </a:spcAft>
                        <a:buNone/>
                      </a:pPr>
                      <a:r>
                        <a:rPr lang="en-US" sz="2200">
                          <a:latin typeface="Times New Roman"/>
                          <a:ea typeface="Times New Roman"/>
                          <a:cs typeface="Times New Roman"/>
                          <a:sym typeface="Times New Roman"/>
                        </a:rPr>
                        <a:t>3.2) Is there adequate resourcing available to support the sustained delivery of the youth program?</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Barriers and facilitators experienced by youth leaders directly via dialogue (whether online or in-person).</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Various channels (such as Discord) open to youth to provide anonymous feedback.</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Key deliverables on program efficacy and benefit to United Way leadership.</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Rainbow Resource Centre Leadership </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United Way</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 Advisory Committee members (YAC)</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YAC scheduled meetings and roundtable dialogue.</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 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KIIs with leadership</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Youth survey (informed by results of 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Data analysis from last 5 years</a:t>
                      </a:r>
                      <a:endParaRPr sz="2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3"/>
                  </a:ext>
                </a:extLst>
              </a:tr>
              <a:tr h="1527175">
                <a:tc>
                  <a:txBody>
                    <a:bodyPr/>
                    <a:lstStyle/>
                    <a:p>
                      <a:pPr marL="0" lvl="0" indent="0" algn="l" rtl="0">
                        <a:spcBef>
                          <a:spcPts val="0"/>
                        </a:spcBef>
                        <a:spcAft>
                          <a:spcPts val="0"/>
                        </a:spcAft>
                        <a:buNone/>
                      </a:pPr>
                      <a:r>
                        <a:rPr lang="en-US" sz="2200">
                          <a:latin typeface="Times New Roman"/>
                          <a:ea typeface="Times New Roman"/>
                          <a:cs typeface="Times New Roman"/>
                          <a:sym typeface="Times New Roman"/>
                        </a:rPr>
                        <a:t>3.3) Are staff and volunteers able to successfully carry out the program?</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 and volunteer feedback on how they are feeling and if they believe they are adequately trained and prepared to carry out this program.</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solidFill>
                            <a:schemeClr val="dk1"/>
                          </a:solidFill>
                          <a:latin typeface="Times New Roman"/>
                          <a:ea typeface="Times New Roman"/>
                          <a:cs typeface="Times New Roman"/>
                          <a:sym typeface="Times New Roman"/>
                        </a:rPr>
                        <a:t>Staff feedback on program delivery and wellbeing of the staff and volunteers.</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Rainbow Resource Centre Leadership</a:t>
                      </a:r>
                      <a:endParaRPr sz="2200">
                        <a:latin typeface="Times New Roman"/>
                        <a:ea typeface="Times New Roman"/>
                        <a:cs typeface="Times New Roman"/>
                        <a:sym typeface="Times New Roman"/>
                      </a:endParaRPr>
                    </a:p>
                  </a:txBody>
                  <a:tcPr marL="63500" marR="63500" marT="63500" marB="63500"/>
                </a:tc>
                <a:tc>
                  <a:txBody>
                    <a:bodyPr/>
                    <a:lstStyle/>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Staff/Volunteer focus groups</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US" sz="2200">
                          <a:latin typeface="Times New Roman"/>
                          <a:ea typeface="Times New Roman"/>
                          <a:cs typeface="Times New Roman"/>
                          <a:sym typeface="Times New Roman"/>
                        </a:rPr>
                        <a:t>KIIs with key staff and leadership</a:t>
                      </a:r>
                      <a:endParaRPr sz="2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13209e2f96e_0_157"/>
          <p:cNvSpPr txBox="1"/>
          <p:nvPr/>
        </p:nvSpPr>
        <p:spPr>
          <a:xfrm>
            <a:off x="803025" y="4176550"/>
            <a:ext cx="4545300" cy="21423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799" b="1">
                <a:solidFill>
                  <a:srgbClr val="434343"/>
                </a:solidFill>
                <a:latin typeface="Inter"/>
                <a:ea typeface="Inter"/>
                <a:cs typeface="Inter"/>
                <a:sym typeface="Inter"/>
              </a:rPr>
              <a:t>Knowledge Sharing Plan </a:t>
            </a:r>
            <a:endParaRPr>
              <a:solidFill>
                <a:srgbClr val="434343"/>
              </a:solidFill>
            </a:endParaRPr>
          </a:p>
        </p:txBody>
      </p:sp>
      <p:sp>
        <p:nvSpPr>
          <p:cNvPr id="359" name="Google Shape;359;g13209e2f96e_0_157"/>
          <p:cNvSpPr txBox="1"/>
          <p:nvPr/>
        </p:nvSpPr>
        <p:spPr>
          <a:xfrm>
            <a:off x="9887281" y="5810956"/>
            <a:ext cx="26457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Infographic</a:t>
            </a:r>
            <a:endParaRPr>
              <a:solidFill>
                <a:srgbClr val="434343"/>
              </a:solidFill>
            </a:endParaRPr>
          </a:p>
        </p:txBody>
      </p:sp>
      <p:sp>
        <p:nvSpPr>
          <p:cNvPr id="360" name="Google Shape;360;g13209e2f96e_0_157"/>
          <p:cNvSpPr txBox="1"/>
          <p:nvPr/>
        </p:nvSpPr>
        <p:spPr>
          <a:xfrm>
            <a:off x="9887281" y="6433660"/>
            <a:ext cx="7314000" cy="2336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a:solidFill>
                  <a:srgbClr val="434343"/>
                </a:solidFill>
                <a:latin typeface="Inter"/>
                <a:ea typeface="Inter"/>
                <a:cs typeface="Inter"/>
                <a:sym typeface="Inter"/>
              </a:rPr>
              <a:t>A one-page infographic that summarizes our findings on program impact and effectiveness of data collection strategies targeted towards youth and community members. Will be disseminated on RRC’s website and social media channels.</a:t>
            </a:r>
            <a:endParaRPr>
              <a:solidFill>
                <a:srgbClr val="434343"/>
              </a:solidFill>
            </a:endParaRPr>
          </a:p>
        </p:txBody>
      </p:sp>
      <p:sp>
        <p:nvSpPr>
          <p:cNvPr id="361" name="Google Shape;361;g13209e2f96e_0_157"/>
          <p:cNvSpPr txBox="1"/>
          <p:nvPr/>
        </p:nvSpPr>
        <p:spPr>
          <a:xfrm>
            <a:off x="9829968" y="2564439"/>
            <a:ext cx="7371300" cy="1840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434343"/>
                </a:solidFill>
                <a:latin typeface="Inter"/>
                <a:ea typeface="Inter"/>
                <a:cs typeface="Inter"/>
                <a:sym typeface="Inter"/>
              </a:rPr>
              <a:t>1 page</a:t>
            </a:r>
            <a:r>
              <a:rPr lang="en-US" sz="2300">
                <a:solidFill>
                  <a:srgbClr val="434343"/>
                </a:solidFill>
                <a:latin typeface="Inter"/>
                <a:ea typeface="Inter"/>
                <a:cs typeface="Inter"/>
                <a:sym typeface="Inter"/>
              </a:rPr>
              <a:t>: Outline of key findings</a:t>
            </a:r>
            <a:endParaRPr sz="2300">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r>
              <a:rPr lang="en-US" sz="2300" b="1">
                <a:solidFill>
                  <a:srgbClr val="434343"/>
                </a:solidFill>
                <a:latin typeface="Inter"/>
                <a:ea typeface="Inter"/>
                <a:cs typeface="Inter"/>
                <a:sym typeface="Inter"/>
              </a:rPr>
              <a:t>3 pages</a:t>
            </a:r>
            <a:r>
              <a:rPr lang="en-US" sz="2300">
                <a:solidFill>
                  <a:srgbClr val="434343"/>
                </a:solidFill>
                <a:latin typeface="Inter"/>
                <a:ea typeface="Inter"/>
                <a:cs typeface="Inter"/>
                <a:sym typeface="Inter"/>
              </a:rPr>
              <a:t>: Executive Summary</a:t>
            </a:r>
            <a:endParaRPr sz="2300">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r>
              <a:rPr lang="en-US" sz="2300" b="1">
                <a:solidFill>
                  <a:srgbClr val="434343"/>
                </a:solidFill>
                <a:latin typeface="Inter"/>
                <a:ea typeface="Inter"/>
                <a:cs typeface="Inter"/>
                <a:sym typeface="Inter"/>
              </a:rPr>
              <a:t>25 pages</a:t>
            </a:r>
            <a:r>
              <a:rPr lang="en-US" sz="2300">
                <a:solidFill>
                  <a:srgbClr val="434343"/>
                </a:solidFill>
                <a:latin typeface="Inter"/>
                <a:ea typeface="Inter"/>
                <a:cs typeface="Inter"/>
                <a:sym typeface="Inter"/>
              </a:rPr>
              <a:t>: Detailed findings, methodology and a 3-year roadmap for evaluation capacity building</a:t>
            </a:r>
            <a:endParaRPr sz="2300">
              <a:solidFill>
                <a:srgbClr val="434343"/>
              </a:solidFill>
              <a:latin typeface="Inter"/>
              <a:ea typeface="Inter"/>
              <a:cs typeface="Inter"/>
              <a:sym typeface="Inter"/>
            </a:endParaRPr>
          </a:p>
        </p:txBody>
      </p:sp>
      <p:sp>
        <p:nvSpPr>
          <p:cNvPr id="362" name="Google Shape;362;g13209e2f96e_0_157"/>
          <p:cNvSpPr txBox="1"/>
          <p:nvPr/>
        </p:nvSpPr>
        <p:spPr>
          <a:xfrm>
            <a:off x="9858630" y="1961500"/>
            <a:ext cx="39909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1-3-25 report</a:t>
            </a:r>
            <a:endParaRPr>
              <a:solidFill>
                <a:srgbClr val="434343"/>
              </a:solidFill>
            </a:endParaRPr>
          </a:p>
        </p:txBody>
      </p:sp>
      <p:pic>
        <p:nvPicPr>
          <p:cNvPr id="363" name="Google Shape;363;g13209e2f96e_0_157"/>
          <p:cNvPicPr preferRelativeResize="0"/>
          <p:nvPr/>
        </p:nvPicPr>
        <p:blipFill>
          <a:blip r:embed="rId3">
            <a:alphaModFix/>
          </a:blip>
          <a:stretch>
            <a:fillRect/>
          </a:stretch>
        </p:blipFill>
        <p:spPr>
          <a:xfrm>
            <a:off x="634400" y="540376"/>
            <a:ext cx="2402780" cy="1173350"/>
          </a:xfrm>
          <a:prstGeom prst="rect">
            <a:avLst/>
          </a:prstGeom>
          <a:noFill/>
          <a:ln>
            <a:noFill/>
          </a:ln>
        </p:spPr>
      </p:pic>
      <p:grpSp>
        <p:nvGrpSpPr>
          <p:cNvPr id="364" name="Google Shape;364;g13209e2f96e_0_157"/>
          <p:cNvGrpSpPr/>
          <p:nvPr/>
        </p:nvGrpSpPr>
        <p:grpSpPr>
          <a:xfrm>
            <a:off x="7526274" y="6433638"/>
            <a:ext cx="1736255" cy="1345212"/>
            <a:chOff x="2081650" y="2050750"/>
            <a:chExt cx="483125" cy="424625"/>
          </a:xfrm>
        </p:grpSpPr>
        <p:sp>
          <p:nvSpPr>
            <p:cNvPr id="365" name="Google Shape;365;g13209e2f96e_0_157"/>
            <p:cNvSpPr/>
            <p:nvPr/>
          </p:nvSpPr>
          <p:spPr>
            <a:xfrm>
              <a:off x="2081650" y="2050750"/>
              <a:ext cx="483125" cy="424625"/>
            </a:xfrm>
            <a:custGeom>
              <a:avLst/>
              <a:gdLst/>
              <a:ahLst/>
              <a:cxnLst/>
              <a:rect l="l" t="t" r="r" b="b"/>
              <a:pathLst>
                <a:path w="19325" h="16985" extrusionOk="0">
                  <a:moveTo>
                    <a:pt x="5662" y="1402"/>
                  </a:moveTo>
                  <a:lnTo>
                    <a:pt x="5662" y="13770"/>
                  </a:lnTo>
                  <a:lnTo>
                    <a:pt x="1133" y="15581"/>
                  </a:lnTo>
                  <a:lnTo>
                    <a:pt x="1133" y="3214"/>
                  </a:lnTo>
                  <a:lnTo>
                    <a:pt x="5662" y="1402"/>
                  </a:lnTo>
                  <a:close/>
                  <a:moveTo>
                    <a:pt x="18192" y="1402"/>
                  </a:moveTo>
                  <a:lnTo>
                    <a:pt x="18192" y="13770"/>
                  </a:lnTo>
                  <a:lnTo>
                    <a:pt x="13663" y="15581"/>
                  </a:lnTo>
                  <a:lnTo>
                    <a:pt x="13663" y="3214"/>
                  </a:lnTo>
                  <a:lnTo>
                    <a:pt x="18192" y="1402"/>
                  </a:lnTo>
                  <a:close/>
                  <a:moveTo>
                    <a:pt x="6794" y="1348"/>
                  </a:moveTo>
                  <a:lnTo>
                    <a:pt x="12531" y="3241"/>
                  </a:lnTo>
                  <a:lnTo>
                    <a:pt x="12531" y="9464"/>
                  </a:lnTo>
                  <a:lnTo>
                    <a:pt x="12510" y="9461"/>
                  </a:lnTo>
                  <a:cubicBezTo>
                    <a:pt x="12205" y="9437"/>
                    <a:pt x="11903" y="9364"/>
                    <a:pt x="11619" y="9244"/>
                  </a:cubicBezTo>
                  <a:cubicBezTo>
                    <a:pt x="11548" y="9214"/>
                    <a:pt x="11474" y="9200"/>
                    <a:pt x="11401" y="9200"/>
                  </a:cubicBezTo>
                  <a:cubicBezTo>
                    <a:pt x="11181" y="9200"/>
                    <a:pt x="10970" y="9330"/>
                    <a:pt x="10879" y="9546"/>
                  </a:cubicBezTo>
                  <a:cubicBezTo>
                    <a:pt x="10759" y="9832"/>
                    <a:pt x="10891" y="10165"/>
                    <a:pt x="11178" y="10288"/>
                  </a:cubicBezTo>
                  <a:cubicBezTo>
                    <a:pt x="11574" y="10454"/>
                    <a:pt x="11994" y="10557"/>
                    <a:pt x="12422" y="10590"/>
                  </a:cubicBezTo>
                  <a:lnTo>
                    <a:pt x="12468" y="10590"/>
                  </a:lnTo>
                  <a:cubicBezTo>
                    <a:pt x="12489" y="10590"/>
                    <a:pt x="12510" y="10587"/>
                    <a:pt x="12531" y="10584"/>
                  </a:cubicBezTo>
                  <a:lnTo>
                    <a:pt x="12531" y="15633"/>
                  </a:lnTo>
                  <a:lnTo>
                    <a:pt x="6794" y="13746"/>
                  </a:lnTo>
                  <a:lnTo>
                    <a:pt x="6794" y="6774"/>
                  </a:lnTo>
                  <a:cubicBezTo>
                    <a:pt x="6951" y="6777"/>
                    <a:pt x="7105" y="6795"/>
                    <a:pt x="7259" y="6822"/>
                  </a:cubicBezTo>
                  <a:cubicBezTo>
                    <a:pt x="7295" y="6828"/>
                    <a:pt x="7331" y="6834"/>
                    <a:pt x="7368" y="6834"/>
                  </a:cubicBezTo>
                  <a:cubicBezTo>
                    <a:pt x="7658" y="6831"/>
                    <a:pt x="7902" y="6611"/>
                    <a:pt x="7929" y="6321"/>
                  </a:cubicBezTo>
                  <a:cubicBezTo>
                    <a:pt x="7957" y="6028"/>
                    <a:pt x="7760" y="5765"/>
                    <a:pt x="7473" y="5711"/>
                  </a:cubicBezTo>
                  <a:cubicBezTo>
                    <a:pt x="7250" y="5669"/>
                    <a:pt x="7020" y="5644"/>
                    <a:pt x="6794" y="5641"/>
                  </a:cubicBezTo>
                  <a:lnTo>
                    <a:pt x="6794" y="1348"/>
                  </a:lnTo>
                  <a:close/>
                  <a:moveTo>
                    <a:pt x="18757" y="0"/>
                  </a:moveTo>
                  <a:cubicBezTo>
                    <a:pt x="18687" y="0"/>
                    <a:pt x="18616" y="13"/>
                    <a:pt x="18549" y="40"/>
                  </a:cubicBezTo>
                  <a:lnTo>
                    <a:pt x="13077" y="2229"/>
                  </a:lnTo>
                  <a:lnTo>
                    <a:pt x="6405" y="28"/>
                  </a:lnTo>
                  <a:cubicBezTo>
                    <a:pt x="6395" y="25"/>
                    <a:pt x="6386" y="25"/>
                    <a:pt x="6380" y="22"/>
                  </a:cubicBezTo>
                  <a:cubicBezTo>
                    <a:pt x="6371" y="19"/>
                    <a:pt x="6359" y="16"/>
                    <a:pt x="6347" y="13"/>
                  </a:cubicBezTo>
                  <a:lnTo>
                    <a:pt x="6311" y="7"/>
                  </a:lnTo>
                  <a:cubicBezTo>
                    <a:pt x="6302" y="7"/>
                    <a:pt x="6290" y="4"/>
                    <a:pt x="6281" y="4"/>
                  </a:cubicBezTo>
                  <a:lnTo>
                    <a:pt x="6211" y="4"/>
                  </a:lnTo>
                  <a:cubicBezTo>
                    <a:pt x="6199" y="4"/>
                    <a:pt x="6187" y="4"/>
                    <a:pt x="6172" y="7"/>
                  </a:cubicBezTo>
                  <a:cubicBezTo>
                    <a:pt x="6166" y="9"/>
                    <a:pt x="6161" y="9"/>
                    <a:pt x="6157" y="9"/>
                  </a:cubicBezTo>
                  <a:cubicBezTo>
                    <a:pt x="6152" y="9"/>
                    <a:pt x="6148" y="9"/>
                    <a:pt x="6142" y="10"/>
                  </a:cubicBezTo>
                  <a:cubicBezTo>
                    <a:pt x="6133" y="13"/>
                    <a:pt x="6118" y="13"/>
                    <a:pt x="6106" y="16"/>
                  </a:cubicBezTo>
                  <a:lnTo>
                    <a:pt x="6075" y="22"/>
                  </a:lnTo>
                  <a:cubicBezTo>
                    <a:pt x="6063" y="28"/>
                    <a:pt x="6048" y="31"/>
                    <a:pt x="6036" y="37"/>
                  </a:cubicBezTo>
                  <a:cubicBezTo>
                    <a:pt x="6027" y="40"/>
                    <a:pt x="6021" y="40"/>
                    <a:pt x="6015" y="43"/>
                  </a:cubicBezTo>
                  <a:lnTo>
                    <a:pt x="354" y="2308"/>
                  </a:lnTo>
                  <a:cubicBezTo>
                    <a:pt x="139" y="2396"/>
                    <a:pt x="0" y="2601"/>
                    <a:pt x="0" y="2830"/>
                  </a:cubicBezTo>
                  <a:lnTo>
                    <a:pt x="0" y="16418"/>
                  </a:lnTo>
                  <a:cubicBezTo>
                    <a:pt x="0" y="16744"/>
                    <a:pt x="267" y="16984"/>
                    <a:pt x="566" y="16984"/>
                  </a:cubicBezTo>
                  <a:cubicBezTo>
                    <a:pt x="635" y="16984"/>
                    <a:pt x="706" y="16971"/>
                    <a:pt x="776" y="16943"/>
                  </a:cubicBezTo>
                  <a:lnTo>
                    <a:pt x="6248" y="14754"/>
                  </a:lnTo>
                  <a:lnTo>
                    <a:pt x="12917" y="16952"/>
                  </a:lnTo>
                  <a:cubicBezTo>
                    <a:pt x="12933" y="16958"/>
                    <a:pt x="12951" y="16964"/>
                    <a:pt x="12966" y="16967"/>
                  </a:cubicBezTo>
                  <a:cubicBezTo>
                    <a:pt x="13008" y="16976"/>
                    <a:pt x="13050" y="16983"/>
                    <a:pt x="13096" y="16983"/>
                  </a:cubicBezTo>
                  <a:lnTo>
                    <a:pt x="13099" y="16983"/>
                  </a:lnTo>
                  <a:cubicBezTo>
                    <a:pt x="13156" y="16983"/>
                    <a:pt x="13213" y="16973"/>
                    <a:pt x="13271" y="16955"/>
                  </a:cubicBezTo>
                  <a:cubicBezTo>
                    <a:pt x="13283" y="16952"/>
                    <a:pt x="13295" y="16946"/>
                    <a:pt x="13307" y="16940"/>
                  </a:cubicBezTo>
                  <a:lnTo>
                    <a:pt x="18965" y="14676"/>
                  </a:lnTo>
                  <a:cubicBezTo>
                    <a:pt x="19183" y="14591"/>
                    <a:pt x="19325" y="14386"/>
                    <a:pt x="19325" y="14153"/>
                  </a:cubicBezTo>
                  <a:lnTo>
                    <a:pt x="19325" y="566"/>
                  </a:lnTo>
                  <a:cubicBezTo>
                    <a:pt x="19325" y="379"/>
                    <a:pt x="19231" y="203"/>
                    <a:pt x="19077" y="98"/>
                  </a:cubicBezTo>
                  <a:cubicBezTo>
                    <a:pt x="18981" y="33"/>
                    <a:pt x="18869" y="0"/>
                    <a:pt x="18757"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sp>
          <p:nvSpPr>
            <p:cNvPr id="366" name="Google Shape;366;g13209e2f96e_0_157"/>
            <p:cNvSpPr/>
            <p:nvPr/>
          </p:nvSpPr>
          <p:spPr>
            <a:xfrm>
              <a:off x="2136375" y="2292025"/>
              <a:ext cx="36400" cy="41975"/>
            </a:xfrm>
            <a:custGeom>
              <a:avLst/>
              <a:gdLst/>
              <a:ahLst/>
              <a:cxnLst/>
              <a:rect l="l" t="t" r="r" b="b"/>
              <a:pathLst>
                <a:path w="1456" h="1679" extrusionOk="0">
                  <a:moveTo>
                    <a:pt x="820" y="1"/>
                  </a:moveTo>
                  <a:cubicBezTo>
                    <a:pt x="583" y="1"/>
                    <a:pt x="361" y="151"/>
                    <a:pt x="284" y="390"/>
                  </a:cubicBezTo>
                  <a:lnTo>
                    <a:pt x="103" y="927"/>
                  </a:lnTo>
                  <a:cubicBezTo>
                    <a:pt x="0" y="1223"/>
                    <a:pt x="160" y="1549"/>
                    <a:pt x="459" y="1649"/>
                  </a:cubicBezTo>
                  <a:cubicBezTo>
                    <a:pt x="519" y="1669"/>
                    <a:pt x="579" y="1678"/>
                    <a:pt x="639" y="1678"/>
                  </a:cubicBezTo>
                  <a:cubicBezTo>
                    <a:pt x="878" y="1678"/>
                    <a:pt x="1101" y="1525"/>
                    <a:pt x="1178" y="1284"/>
                  </a:cubicBezTo>
                  <a:lnTo>
                    <a:pt x="1356" y="746"/>
                  </a:lnTo>
                  <a:cubicBezTo>
                    <a:pt x="1456" y="450"/>
                    <a:pt x="1296" y="130"/>
                    <a:pt x="1000" y="30"/>
                  </a:cubicBezTo>
                  <a:cubicBezTo>
                    <a:pt x="940" y="10"/>
                    <a:pt x="880" y="1"/>
                    <a:pt x="820"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sp>
          <p:nvSpPr>
            <p:cNvPr id="367" name="Google Shape;367;g13209e2f96e_0_157"/>
            <p:cNvSpPr/>
            <p:nvPr/>
          </p:nvSpPr>
          <p:spPr>
            <a:xfrm>
              <a:off x="2296850" y="2220800"/>
              <a:ext cx="46075" cy="51650"/>
            </a:xfrm>
            <a:custGeom>
              <a:avLst/>
              <a:gdLst/>
              <a:ahLst/>
              <a:cxnLst/>
              <a:rect l="l" t="t" r="r" b="b"/>
              <a:pathLst>
                <a:path w="1843" h="2066" extrusionOk="0">
                  <a:moveTo>
                    <a:pt x="634" y="1"/>
                  </a:moveTo>
                  <a:cubicBezTo>
                    <a:pt x="506" y="1"/>
                    <a:pt x="378" y="44"/>
                    <a:pt x="272" y="132"/>
                  </a:cubicBezTo>
                  <a:cubicBezTo>
                    <a:pt x="37" y="331"/>
                    <a:pt x="1" y="681"/>
                    <a:pt x="194" y="920"/>
                  </a:cubicBezTo>
                  <a:cubicBezTo>
                    <a:pt x="354" y="1113"/>
                    <a:pt x="487" y="1327"/>
                    <a:pt x="593" y="1557"/>
                  </a:cubicBezTo>
                  <a:cubicBezTo>
                    <a:pt x="626" y="1626"/>
                    <a:pt x="662" y="1696"/>
                    <a:pt x="698" y="1765"/>
                  </a:cubicBezTo>
                  <a:cubicBezTo>
                    <a:pt x="798" y="1957"/>
                    <a:pt x="993" y="2065"/>
                    <a:pt x="1195" y="2065"/>
                  </a:cubicBezTo>
                  <a:cubicBezTo>
                    <a:pt x="1285" y="2065"/>
                    <a:pt x="1377" y="2044"/>
                    <a:pt x="1462" y="1998"/>
                  </a:cubicBezTo>
                  <a:cubicBezTo>
                    <a:pt x="1740" y="1853"/>
                    <a:pt x="1843" y="1509"/>
                    <a:pt x="1698" y="1234"/>
                  </a:cubicBezTo>
                  <a:cubicBezTo>
                    <a:pt x="1670" y="1183"/>
                    <a:pt x="1643" y="1131"/>
                    <a:pt x="1622" y="1083"/>
                  </a:cubicBezTo>
                  <a:cubicBezTo>
                    <a:pt x="1474" y="763"/>
                    <a:pt x="1287" y="464"/>
                    <a:pt x="1061" y="195"/>
                  </a:cubicBezTo>
                  <a:cubicBezTo>
                    <a:pt x="949" y="67"/>
                    <a:pt x="792" y="1"/>
                    <a:pt x="634"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sp>
          <p:nvSpPr>
            <p:cNvPr id="368" name="Google Shape;368;g13209e2f96e_0_157"/>
            <p:cNvSpPr/>
            <p:nvPr/>
          </p:nvSpPr>
          <p:spPr>
            <a:xfrm>
              <a:off x="2158650" y="2216775"/>
              <a:ext cx="47275" cy="51425"/>
            </a:xfrm>
            <a:custGeom>
              <a:avLst/>
              <a:gdLst/>
              <a:ahLst/>
              <a:cxnLst/>
              <a:rect l="l" t="t" r="r" b="b"/>
              <a:pathLst>
                <a:path w="1891" h="2057" extrusionOk="0">
                  <a:moveTo>
                    <a:pt x="1264" y="1"/>
                  </a:moveTo>
                  <a:cubicBezTo>
                    <a:pt x="1109" y="1"/>
                    <a:pt x="955" y="63"/>
                    <a:pt x="843" y="187"/>
                  </a:cubicBezTo>
                  <a:lnTo>
                    <a:pt x="846" y="184"/>
                  </a:lnTo>
                  <a:lnTo>
                    <a:pt x="846" y="184"/>
                  </a:lnTo>
                  <a:cubicBezTo>
                    <a:pt x="547" y="498"/>
                    <a:pt x="305" y="860"/>
                    <a:pt x="130" y="1256"/>
                  </a:cubicBezTo>
                  <a:cubicBezTo>
                    <a:pt x="0" y="1543"/>
                    <a:pt x="127" y="1878"/>
                    <a:pt x="414" y="2005"/>
                  </a:cubicBezTo>
                  <a:cubicBezTo>
                    <a:pt x="486" y="2038"/>
                    <a:pt x="565" y="2056"/>
                    <a:pt x="643" y="2056"/>
                  </a:cubicBezTo>
                  <a:cubicBezTo>
                    <a:pt x="867" y="2056"/>
                    <a:pt x="1069" y="1923"/>
                    <a:pt x="1163" y="1721"/>
                  </a:cubicBezTo>
                  <a:cubicBezTo>
                    <a:pt x="1286" y="1443"/>
                    <a:pt x="1455" y="1187"/>
                    <a:pt x="1664" y="966"/>
                  </a:cubicBezTo>
                  <a:cubicBezTo>
                    <a:pt x="1890" y="740"/>
                    <a:pt x="1884" y="374"/>
                    <a:pt x="1655" y="157"/>
                  </a:cubicBezTo>
                  <a:cubicBezTo>
                    <a:pt x="1544" y="52"/>
                    <a:pt x="1404" y="1"/>
                    <a:pt x="1264"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sp>
          <p:nvSpPr>
            <p:cNvPr id="369" name="Google Shape;369;g13209e2f96e_0_157"/>
            <p:cNvSpPr/>
            <p:nvPr/>
          </p:nvSpPr>
          <p:spPr>
            <a:xfrm>
              <a:off x="2426475" y="2255725"/>
              <a:ext cx="55875" cy="46900"/>
            </a:xfrm>
            <a:custGeom>
              <a:avLst/>
              <a:gdLst/>
              <a:ahLst/>
              <a:cxnLst/>
              <a:rect l="l" t="t" r="r" b="b"/>
              <a:pathLst>
                <a:path w="2235" h="1876" extrusionOk="0">
                  <a:moveTo>
                    <a:pt x="1592" y="1"/>
                  </a:moveTo>
                  <a:cubicBezTo>
                    <a:pt x="1423" y="1"/>
                    <a:pt x="1257" y="76"/>
                    <a:pt x="1144" y="220"/>
                  </a:cubicBezTo>
                  <a:cubicBezTo>
                    <a:pt x="960" y="462"/>
                    <a:pt x="734" y="667"/>
                    <a:pt x="477" y="830"/>
                  </a:cubicBezTo>
                  <a:cubicBezTo>
                    <a:pt x="0" y="1135"/>
                    <a:pt x="218" y="1875"/>
                    <a:pt x="782" y="1875"/>
                  </a:cubicBezTo>
                  <a:cubicBezTo>
                    <a:pt x="891" y="1875"/>
                    <a:pt x="997" y="1845"/>
                    <a:pt x="1087" y="1784"/>
                  </a:cubicBezTo>
                  <a:cubicBezTo>
                    <a:pt x="1452" y="1552"/>
                    <a:pt x="1776" y="1256"/>
                    <a:pt x="2041" y="912"/>
                  </a:cubicBezTo>
                  <a:cubicBezTo>
                    <a:pt x="2234" y="667"/>
                    <a:pt x="2186" y="311"/>
                    <a:pt x="1939" y="121"/>
                  </a:cubicBezTo>
                  <a:cubicBezTo>
                    <a:pt x="1835" y="40"/>
                    <a:pt x="1713" y="1"/>
                    <a:pt x="1592"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sp>
          <p:nvSpPr>
            <p:cNvPr id="370" name="Google Shape;370;g13209e2f96e_0_157"/>
            <p:cNvSpPr/>
            <p:nvPr/>
          </p:nvSpPr>
          <p:spPr>
            <a:xfrm>
              <a:off x="2473050" y="2192325"/>
              <a:ext cx="37000" cy="41500"/>
            </a:xfrm>
            <a:custGeom>
              <a:avLst/>
              <a:gdLst/>
              <a:ahLst/>
              <a:cxnLst/>
              <a:rect l="l" t="t" r="r" b="b"/>
              <a:pathLst>
                <a:path w="1480" h="1660" extrusionOk="0">
                  <a:moveTo>
                    <a:pt x="838" y="0"/>
                  </a:moveTo>
                  <a:cubicBezTo>
                    <a:pt x="609" y="0"/>
                    <a:pt x="393" y="140"/>
                    <a:pt x="308" y="368"/>
                  </a:cubicBezTo>
                  <a:lnTo>
                    <a:pt x="109" y="896"/>
                  </a:lnTo>
                  <a:cubicBezTo>
                    <a:pt x="0" y="1189"/>
                    <a:pt x="148" y="1515"/>
                    <a:pt x="441" y="1624"/>
                  </a:cubicBezTo>
                  <a:cubicBezTo>
                    <a:pt x="506" y="1648"/>
                    <a:pt x="573" y="1660"/>
                    <a:pt x="639" y="1660"/>
                  </a:cubicBezTo>
                  <a:cubicBezTo>
                    <a:pt x="868" y="1660"/>
                    <a:pt x="1084" y="1520"/>
                    <a:pt x="1169" y="1292"/>
                  </a:cubicBezTo>
                  <a:lnTo>
                    <a:pt x="1368" y="764"/>
                  </a:lnTo>
                  <a:cubicBezTo>
                    <a:pt x="1480" y="471"/>
                    <a:pt x="1329" y="145"/>
                    <a:pt x="1036" y="36"/>
                  </a:cubicBezTo>
                  <a:cubicBezTo>
                    <a:pt x="971" y="12"/>
                    <a:pt x="904" y="0"/>
                    <a:pt x="838" y="0"/>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435D74"/>
                </a:solidFill>
              </a:endParaRPr>
            </a:p>
          </p:txBody>
        </p:sp>
      </p:grpSp>
      <p:sp>
        <p:nvSpPr>
          <p:cNvPr id="371" name="Google Shape;371;g13209e2f96e_0_157"/>
          <p:cNvSpPr/>
          <p:nvPr/>
        </p:nvSpPr>
        <p:spPr>
          <a:xfrm>
            <a:off x="7699307" y="2152378"/>
            <a:ext cx="1534356" cy="1586106"/>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rgbClr val="5F7D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p:nvPr/>
        </p:nvSpPr>
        <p:spPr>
          <a:xfrm>
            <a:off x="1601351" y="2665850"/>
            <a:ext cx="9088500" cy="892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799" b="1">
                <a:solidFill>
                  <a:srgbClr val="434343"/>
                </a:solidFill>
                <a:latin typeface="Inter"/>
                <a:ea typeface="Inter"/>
                <a:cs typeface="Inter"/>
                <a:sym typeface="Inter"/>
              </a:rPr>
              <a:t>Land Acknowledgement</a:t>
            </a:r>
            <a:endParaRPr>
              <a:solidFill>
                <a:srgbClr val="434343"/>
              </a:solidFill>
            </a:endParaRPr>
          </a:p>
        </p:txBody>
      </p:sp>
      <p:sp>
        <p:nvSpPr>
          <p:cNvPr id="96" name="Google Shape;96;p2"/>
          <p:cNvSpPr txBox="1"/>
          <p:nvPr/>
        </p:nvSpPr>
        <p:spPr>
          <a:xfrm>
            <a:off x="1601351" y="3910575"/>
            <a:ext cx="13490100" cy="1462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a:solidFill>
                  <a:srgbClr val="434343"/>
                </a:solidFill>
                <a:latin typeface="Inter"/>
                <a:ea typeface="Inter"/>
                <a:cs typeface="Inter"/>
                <a:sym typeface="Inter"/>
              </a:rPr>
              <a:t>We respectfully acknowledge the unceded traditional territories including, the Sḵwx̱wú7mesh Úxwumixw (Squamish), səl̓ilw̓ətaʔɬ (Tsleil-Waututh) and xʷməθkʷəy̓əm (Musqueam) Nations that we live on uninvited in Vancouver. </a:t>
            </a:r>
            <a:endParaRPr sz="1600">
              <a:solidFill>
                <a:srgbClr val="434343"/>
              </a:solidFill>
            </a:endParaRPr>
          </a:p>
        </p:txBody>
      </p:sp>
      <p:pic>
        <p:nvPicPr>
          <p:cNvPr id="97" name="Google Shape;97;p2"/>
          <p:cNvPicPr preferRelativeResize="0"/>
          <p:nvPr/>
        </p:nvPicPr>
        <p:blipFill>
          <a:blip r:embed="rId3">
            <a:alphaModFix/>
          </a:blip>
          <a:stretch>
            <a:fillRect/>
          </a:stretch>
        </p:blipFill>
        <p:spPr>
          <a:xfrm>
            <a:off x="634400" y="540376"/>
            <a:ext cx="2402780" cy="1173350"/>
          </a:xfrm>
          <a:prstGeom prst="rect">
            <a:avLst/>
          </a:prstGeom>
          <a:noFill/>
          <a:ln>
            <a:noFill/>
          </a:ln>
        </p:spPr>
      </p:pic>
      <p:sp>
        <p:nvSpPr>
          <p:cNvPr id="98" name="Google Shape;98;p2"/>
          <p:cNvSpPr txBox="1"/>
          <p:nvPr/>
        </p:nvSpPr>
        <p:spPr>
          <a:xfrm>
            <a:off x="1601351" y="6067300"/>
            <a:ext cx="13490100" cy="923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a:solidFill>
                  <a:srgbClr val="434343"/>
                </a:solidFill>
                <a:latin typeface="Inter"/>
                <a:ea typeface="Inter"/>
                <a:cs typeface="Inter"/>
                <a:sym typeface="Inter"/>
              </a:rPr>
              <a:t>Today, we are located on the original lands of Anishinaabeg, Cree, Oji-Cree, Dakota, and Dene peoples, and on the homeland of the Métis Nation.</a:t>
            </a:r>
            <a:endParaRPr sz="1600">
              <a:solidFill>
                <a:srgbClr val="43434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g1324eb24259_0_52"/>
          <p:cNvPicPr preferRelativeResize="0"/>
          <p:nvPr/>
        </p:nvPicPr>
        <p:blipFill>
          <a:blip r:embed="rId3">
            <a:alphaModFix/>
          </a:blip>
          <a:stretch>
            <a:fillRect/>
          </a:stretch>
        </p:blipFill>
        <p:spPr>
          <a:xfrm>
            <a:off x="634400" y="540376"/>
            <a:ext cx="2402780" cy="1173350"/>
          </a:xfrm>
          <a:prstGeom prst="rect">
            <a:avLst/>
          </a:prstGeom>
          <a:noFill/>
          <a:ln>
            <a:noFill/>
          </a:ln>
        </p:spPr>
      </p:pic>
      <p:cxnSp>
        <p:nvCxnSpPr>
          <p:cNvPr id="377" name="Google Shape;377;g1324eb24259_0_52"/>
          <p:cNvCxnSpPr/>
          <p:nvPr/>
        </p:nvCxnSpPr>
        <p:spPr>
          <a:xfrm rot="8182">
            <a:off x="1708666" y="4950722"/>
            <a:ext cx="14873442" cy="0"/>
          </a:xfrm>
          <a:prstGeom prst="straightConnector1">
            <a:avLst/>
          </a:prstGeom>
          <a:noFill/>
          <a:ln w="95250" cap="rnd" cmpd="sng">
            <a:solidFill>
              <a:srgbClr val="434343"/>
            </a:solidFill>
            <a:prstDash val="solid"/>
            <a:round/>
            <a:headEnd type="none" w="sm" len="sm"/>
            <a:tailEnd type="none" w="sm" len="sm"/>
          </a:ln>
        </p:spPr>
      </p:cxnSp>
      <p:sp>
        <p:nvSpPr>
          <p:cNvPr id="378" name="Google Shape;378;g1324eb24259_0_52"/>
          <p:cNvSpPr/>
          <p:nvPr/>
        </p:nvSpPr>
        <p:spPr>
          <a:xfrm>
            <a:off x="2878530" y="4820057"/>
            <a:ext cx="442517" cy="38100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79" name="Google Shape;379;g1324eb24259_0_52"/>
          <p:cNvSpPr/>
          <p:nvPr/>
        </p:nvSpPr>
        <p:spPr>
          <a:xfrm>
            <a:off x="1614100" y="5458238"/>
            <a:ext cx="3766190" cy="2171243"/>
          </a:xfrm>
          <a:custGeom>
            <a:avLst/>
            <a:gdLst/>
            <a:ahLst/>
            <a:cxnLst/>
            <a:rect l="l" t="t" r="r" b="b"/>
            <a:pathLst>
              <a:path w="1500474" h="1059143" extrusionOk="0">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0" name="Google Shape;380;g1324eb24259_0_52"/>
          <p:cNvSpPr/>
          <p:nvPr/>
        </p:nvSpPr>
        <p:spPr>
          <a:xfrm>
            <a:off x="4437504" y="2387525"/>
            <a:ext cx="3766190" cy="2171243"/>
          </a:xfrm>
          <a:custGeom>
            <a:avLst/>
            <a:gdLst/>
            <a:ahLst/>
            <a:cxnLst/>
            <a:rect l="l" t="t" r="r" b="b"/>
            <a:pathLst>
              <a:path w="1500474" h="1059143" extrusionOk="0">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327C80"/>
          </a:solidFill>
          <a:ln>
            <a:noFill/>
          </a:ln>
        </p:spPr>
        <p:txBody>
          <a:bodyPr spcFirstLastPara="1" wrap="square" lIns="45725" tIns="45725" rIns="45725" bIns="45725" anchor="ctr" anchorCtr="0">
            <a:noAutofit/>
          </a:bodyPr>
          <a:lstStyle/>
          <a:p>
            <a:pPr marL="0" lvl="0" indent="0" algn="ctr" rtl="0">
              <a:lnSpc>
                <a:spcPct val="130000"/>
              </a:lnSpc>
              <a:spcBef>
                <a:spcPts val="0"/>
              </a:spcBef>
              <a:spcAft>
                <a:spcPts val="0"/>
              </a:spcAft>
              <a:buClr>
                <a:schemeClr val="dk1"/>
              </a:buClr>
              <a:buFont typeface="Arial"/>
              <a:buNone/>
            </a:pPr>
            <a:r>
              <a:rPr lang="en-US" sz="2400">
                <a:solidFill>
                  <a:schemeClr val="lt1"/>
                </a:solidFill>
                <a:latin typeface="Inter ExtraBold"/>
                <a:ea typeface="Inter ExtraBold"/>
                <a:cs typeface="Inter ExtraBold"/>
                <a:sym typeface="Inter ExtraBold"/>
              </a:rPr>
              <a:t>Creation of Youth Advisory Committee (YAC)</a:t>
            </a:r>
            <a:endParaRPr sz="2400">
              <a:latin typeface="Inter"/>
              <a:ea typeface="Inter"/>
              <a:cs typeface="Inter"/>
              <a:sym typeface="Inter"/>
            </a:endParaRPr>
          </a:p>
        </p:txBody>
      </p:sp>
      <p:sp>
        <p:nvSpPr>
          <p:cNvPr id="381" name="Google Shape;381;g1324eb24259_0_52"/>
          <p:cNvSpPr/>
          <p:nvPr/>
        </p:nvSpPr>
        <p:spPr>
          <a:xfrm>
            <a:off x="10084311" y="2387525"/>
            <a:ext cx="3766190" cy="2171243"/>
          </a:xfrm>
          <a:custGeom>
            <a:avLst/>
            <a:gdLst/>
            <a:ahLst/>
            <a:cxnLst/>
            <a:rect l="l" t="t" r="r" b="b"/>
            <a:pathLst>
              <a:path w="1500474" h="1059143" extrusionOk="0">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2" name="Google Shape;382;g1324eb24259_0_52"/>
          <p:cNvSpPr/>
          <p:nvPr/>
        </p:nvSpPr>
        <p:spPr>
          <a:xfrm>
            <a:off x="6088857" y="4795250"/>
            <a:ext cx="442517" cy="38100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3" name="Google Shape;383;g1324eb24259_0_52"/>
          <p:cNvSpPr/>
          <p:nvPr/>
        </p:nvSpPr>
        <p:spPr>
          <a:xfrm>
            <a:off x="11735664" y="4795250"/>
            <a:ext cx="442517" cy="38100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4" name="Google Shape;384;g1324eb24259_0_52"/>
          <p:cNvSpPr/>
          <p:nvPr/>
        </p:nvSpPr>
        <p:spPr>
          <a:xfrm>
            <a:off x="8912260" y="4795250"/>
            <a:ext cx="442517" cy="38100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5" name="Google Shape;385;g1324eb24259_0_52"/>
          <p:cNvSpPr/>
          <p:nvPr/>
        </p:nvSpPr>
        <p:spPr>
          <a:xfrm>
            <a:off x="7260907" y="5458238"/>
            <a:ext cx="3766190" cy="2171243"/>
          </a:xfrm>
          <a:custGeom>
            <a:avLst/>
            <a:gdLst/>
            <a:ahLst/>
            <a:cxnLst/>
            <a:rect l="l" t="t" r="r" b="b"/>
            <a:pathLst>
              <a:path w="1500474" h="1059143" extrusionOk="0">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6" name="Google Shape;386;g1324eb24259_0_52"/>
          <p:cNvSpPr/>
          <p:nvPr/>
        </p:nvSpPr>
        <p:spPr>
          <a:xfrm>
            <a:off x="14559067" y="4795250"/>
            <a:ext cx="442517" cy="38100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7" name="Google Shape;387;g1324eb24259_0_52"/>
          <p:cNvSpPr/>
          <p:nvPr/>
        </p:nvSpPr>
        <p:spPr>
          <a:xfrm>
            <a:off x="12907714" y="5458238"/>
            <a:ext cx="3766190" cy="2171243"/>
          </a:xfrm>
          <a:custGeom>
            <a:avLst/>
            <a:gdLst/>
            <a:ahLst/>
            <a:cxnLst/>
            <a:rect l="l" t="t" r="r" b="b"/>
            <a:pathLst>
              <a:path w="1500474" h="1059143" extrusionOk="0">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g1324eb24259_0_52"/>
          <p:cNvSpPr txBox="1"/>
          <p:nvPr/>
        </p:nvSpPr>
        <p:spPr>
          <a:xfrm>
            <a:off x="2009075" y="6090779"/>
            <a:ext cx="2970300" cy="849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solidFill>
                  <a:srgbClr val="FFFFFF"/>
                </a:solidFill>
                <a:latin typeface="Inter ExtraBold"/>
                <a:ea typeface="Inter ExtraBold"/>
                <a:cs typeface="Inter ExtraBold"/>
                <a:sym typeface="Inter ExtraBold"/>
              </a:rPr>
              <a:t>4 Key Informant Interviews </a:t>
            </a:r>
            <a:endParaRPr sz="2400">
              <a:solidFill>
                <a:srgbClr val="FFFFFF"/>
              </a:solidFill>
              <a:latin typeface="Inter ExtraBold"/>
              <a:ea typeface="Inter ExtraBold"/>
              <a:cs typeface="Inter ExtraBold"/>
              <a:sym typeface="Inter ExtraBold"/>
            </a:endParaRPr>
          </a:p>
        </p:txBody>
      </p:sp>
      <p:sp>
        <p:nvSpPr>
          <p:cNvPr id="389" name="Google Shape;389;g1324eb24259_0_52"/>
          <p:cNvSpPr txBox="1"/>
          <p:nvPr/>
        </p:nvSpPr>
        <p:spPr>
          <a:xfrm>
            <a:off x="4835055" y="2869210"/>
            <a:ext cx="2970300" cy="261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endParaRPr sz="1700"/>
          </a:p>
        </p:txBody>
      </p:sp>
      <p:sp>
        <p:nvSpPr>
          <p:cNvPr id="390" name="Google Shape;390;g1324eb24259_0_52"/>
          <p:cNvSpPr txBox="1"/>
          <p:nvPr/>
        </p:nvSpPr>
        <p:spPr>
          <a:xfrm>
            <a:off x="10481872" y="2792994"/>
            <a:ext cx="2970300" cy="13299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solidFill>
                  <a:srgbClr val="FFFFFF"/>
                </a:solidFill>
                <a:latin typeface="Inter ExtraBold"/>
                <a:ea typeface="Inter ExtraBold"/>
                <a:cs typeface="Inter ExtraBold"/>
                <a:sym typeface="Inter ExtraBold"/>
              </a:rPr>
              <a:t>Analysis of Qualitative and Quantitative Data</a:t>
            </a:r>
            <a:endParaRPr sz="2400">
              <a:latin typeface="Inter"/>
              <a:ea typeface="Inter"/>
              <a:cs typeface="Inter"/>
              <a:sym typeface="Inter"/>
            </a:endParaRPr>
          </a:p>
        </p:txBody>
      </p:sp>
      <p:sp>
        <p:nvSpPr>
          <p:cNvPr id="391" name="Google Shape;391;g1324eb24259_0_52"/>
          <p:cNvSpPr txBox="1"/>
          <p:nvPr/>
        </p:nvSpPr>
        <p:spPr>
          <a:xfrm>
            <a:off x="7658166" y="5840298"/>
            <a:ext cx="2970300" cy="1329900"/>
          </a:xfrm>
          <a:prstGeom prst="rect">
            <a:avLst/>
          </a:prstGeom>
          <a:noFill/>
          <a:ln>
            <a:noFill/>
          </a:ln>
        </p:spPr>
        <p:txBody>
          <a:bodyPr spcFirstLastPara="1" wrap="square" lIns="0" tIns="0" rIns="0" bIns="0" anchor="t" anchorCtr="0">
            <a:spAutoFit/>
          </a:bodyPr>
          <a:lstStyle/>
          <a:p>
            <a:pPr marL="0" lvl="0" indent="0" algn="ctr" rtl="0">
              <a:lnSpc>
                <a:spcPct val="130000"/>
              </a:lnSpc>
              <a:spcBef>
                <a:spcPts val="0"/>
              </a:spcBef>
              <a:spcAft>
                <a:spcPts val="0"/>
              </a:spcAft>
              <a:buClr>
                <a:schemeClr val="dk1"/>
              </a:buClr>
              <a:buFont typeface="Arial"/>
              <a:buNone/>
            </a:pPr>
            <a:r>
              <a:rPr lang="en-US" sz="2400">
                <a:solidFill>
                  <a:schemeClr val="lt1"/>
                </a:solidFill>
                <a:latin typeface="Inter ExtraBold"/>
                <a:ea typeface="Inter ExtraBold"/>
                <a:cs typeface="Inter ExtraBold"/>
                <a:sym typeface="Inter ExtraBold"/>
              </a:rPr>
              <a:t>Data Collection from Program Participants </a:t>
            </a:r>
            <a:endParaRPr sz="2400">
              <a:latin typeface="Inter"/>
              <a:ea typeface="Inter"/>
              <a:cs typeface="Inter"/>
              <a:sym typeface="Inter"/>
            </a:endParaRPr>
          </a:p>
        </p:txBody>
      </p:sp>
      <p:sp>
        <p:nvSpPr>
          <p:cNvPr id="392" name="Google Shape;392;g1324eb24259_0_52"/>
          <p:cNvSpPr txBox="1"/>
          <p:nvPr/>
        </p:nvSpPr>
        <p:spPr>
          <a:xfrm>
            <a:off x="13308634" y="6080458"/>
            <a:ext cx="2970300" cy="849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solidFill>
                  <a:srgbClr val="FFFFFF"/>
                </a:solidFill>
                <a:latin typeface="Inter ExtraBold"/>
                <a:ea typeface="Inter ExtraBold"/>
                <a:cs typeface="Inter ExtraBold"/>
                <a:sym typeface="Inter ExtraBold"/>
              </a:rPr>
              <a:t>Evaluation Report and 3-year Plan</a:t>
            </a:r>
            <a:endParaRPr sz="2400">
              <a:latin typeface="Inter"/>
              <a:ea typeface="Inter"/>
              <a:cs typeface="Inter"/>
              <a:sym typeface="Inter"/>
            </a:endParaRPr>
          </a:p>
        </p:txBody>
      </p:sp>
      <p:sp>
        <p:nvSpPr>
          <p:cNvPr id="393" name="Google Shape;393;g1324eb24259_0_52"/>
          <p:cNvSpPr txBox="1"/>
          <p:nvPr/>
        </p:nvSpPr>
        <p:spPr>
          <a:xfrm>
            <a:off x="7342511" y="540375"/>
            <a:ext cx="3603000" cy="8925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5799" b="1">
                <a:solidFill>
                  <a:srgbClr val="434343"/>
                </a:solidFill>
                <a:latin typeface="Inter"/>
                <a:ea typeface="Inter"/>
                <a:cs typeface="Inter"/>
                <a:sym typeface="Inter"/>
              </a:rPr>
              <a:t>Timeline</a:t>
            </a:r>
            <a:endParaRPr>
              <a:solidFill>
                <a:srgbClr val="434343"/>
              </a:solidFill>
            </a:endParaRPr>
          </a:p>
        </p:txBody>
      </p:sp>
      <p:sp>
        <p:nvSpPr>
          <p:cNvPr id="394" name="Google Shape;394;g1324eb24259_0_52"/>
          <p:cNvSpPr/>
          <p:nvPr/>
        </p:nvSpPr>
        <p:spPr>
          <a:xfrm>
            <a:off x="1426525" y="8451725"/>
            <a:ext cx="15247500" cy="1173300"/>
          </a:xfrm>
          <a:prstGeom prst="rightArrow">
            <a:avLst>
              <a:gd name="adj1" fmla="val 50000"/>
              <a:gd name="adj2" fmla="val 50000"/>
            </a:avLst>
          </a:prstGeom>
          <a:solidFill>
            <a:srgbClr val="FFD6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i="1">
                <a:latin typeface="Inter"/>
                <a:ea typeface="Inter"/>
                <a:cs typeface="Inter"/>
                <a:sym typeface="Inter"/>
              </a:rPr>
              <a:t>Ongoing, iterative feedback from stakeholders</a:t>
            </a:r>
            <a:endParaRPr sz="2800" i="1">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aphicFrame>
        <p:nvGraphicFramePr>
          <p:cNvPr id="399" name="Google Shape;399;g132ec41444c_2_3"/>
          <p:cNvGraphicFramePr/>
          <p:nvPr>
            <p:extLst>
              <p:ext uri="{D42A27DB-BD31-4B8C-83A1-F6EECF244321}">
                <p14:modId xmlns:p14="http://schemas.microsoft.com/office/powerpoint/2010/main" val="3711459709"/>
              </p:ext>
            </p:extLst>
          </p:nvPr>
        </p:nvGraphicFramePr>
        <p:xfrm>
          <a:off x="866450" y="475525"/>
          <a:ext cx="16092675" cy="8788475"/>
        </p:xfrm>
        <a:graphic>
          <a:graphicData uri="http://schemas.openxmlformats.org/drawingml/2006/table">
            <a:tbl>
              <a:tblPr>
                <a:noFill/>
                <a:tableStyleId>{5B44F1B0-420A-4918-BD04-AD96807CD47C}</a:tableStyleId>
              </a:tblPr>
              <a:tblGrid>
                <a:gridCol w="2052675">
                  <a:extLst>
                    <a:ext uri="{9D8B030D-6E8A-4147-A177-3AD203B41FA5}">
                      <a16:colId xmlns:a16="http://schemas.microsoft.com/office/drawing/2014/main" val="20000"/>
                    </a:ext>
                  </a:extLst>
                </a:gridCol>
                <a:gridCol w="1170000">
                  <a:extLst>
                    <a:ext uri="{9D8B030D-6E8A-4147-A177-3AD203B41FA5}">
                      <a16:colId xmlns:a16="http://schemas.microsoft.com/office/drawing/2014/main" val="20001"/>
                    </a:ext>
                  </a:extLst>
                </a:gridCol>
                <a:gridCol w="1170000">
                  <a:extLst>
                    <a:ext uri="{9D8B030D-6E8A-4147-A177-3AD203B41FA5}">
                      <a16:colId xmlns:a16="http://schemas.microsoft.com/office/drawing/2014/main" val="20002"/>
                    </a:ext>
                  </a:extLst>
                </a:gridCol>
                <a:gridCol w="1170000">
                  <a:extLst>
                    <a:ext uri="{9D8B030D-6E8A-4147-A177-3AD203B41FA5}">
                      <a16:colId xmlns:a16="http://schemas.microsoft.com/office/drawing/2014/main" val="20003"/>
                    </a:ext>
                  </a:extLst>
                </a:gridCol>
                <a:gridCol w="1170000">
                  <a:extLst>
                    <a:ext uri="{9D8B030D-6E8A-4147-A177-3AD203B41FA5}">
                      <a16:colId xmlns:a16="http://schemas.microsoft.com/office/drawing/2014/main" val="20004"/>
                    </a:ext>
                  </a:extLst>
                </a:gridCol>
                <a:gridCol w="1170000">
                  <a:extLst>
                    <a:ext uri="{9D8B030D-6E8A-4147-A177-3AD203B41FA5}">
                      <a16:colId xmlns:a16="http://schemas.microsoft.com/office/drawing/2014/main" val="20005"/>
                    </a:ext>
                  </a:extLst>
                </a:gridCol>
                <a:gridCol w="1170000">
                  <a:extLst>
                    <a:ext uri="{9D8B030D-6E8A-4147-A177-3AD203B41FA5}">
                      <a16:colId xmlns:a16="http://schemas.microsoft.com/office/drawing/2014/main" val="20006"/>
                    </a:ext>
                  </a:extLst>
                </a:gridCol>
                <a:gridCol w="1170000">
                  <a:extLst>
                    <a:ext uri="{9D8B030D-6E8A-4147-A177-3AD203B41FA5}">
                      <a16:colId xmlns:a16="http://schemas.microsoft.com/office/drawing/2014/main" val="20007"/>
                    </a:ext>
                  </a:extLst>
                </a:gridCol>
                <a:gridCol w="1170000">
                  <a:extLst>
                    <a:ext uri="{9D8B030D-6E8A-4147-A177-3AD203B41FA5}">
                      <a16:colId xmlns:a16="http://schemas.microsoft.com/office/drawing/2014/main" val="20008"/>
                    </a:ext>
                  </a:extLst>
                </a:gridCol>
                <a:gridCol w="1170000">
                  <a:extLst>
                    <a:ext uri="{9D8B030D-6E8A-4147-A177-3AD203B41FA5}">
                      <a16:colId xmlns:a16="http://schemas.microsoft.com/office/drawing/2014/main" val="20009"/>
                    </a:ext>
                  </a:extLst>
                </a:gridCol>
                <a:gridCol w="1170000">
                  <a:extLst>
                    <a:ext uri="{9D8B030D-6E8A-4147-A177-3AD203B41FA5}">
                      <a16:colId xmlns:a16="http://schemas.microsoft.com/office/drawing/2014/main" val="20010"/>
                    </a:ext>
                  </a:extLst>
                </a:gridCol>
                <a:gridCol w="1170000">
                  <a:extLst>
                    <a:ext uri="{9D8B030D-6E8A-4147-A177-3AD203B41FA5}">
                      <a16:colId xmlns:a16="http://schemas.microsoft.com/office/drawing/2014/main" val="20011"/>
                    </a:ext>
                  </a:extLst>
                </a:gridCol>
                <a:gridCol w="1170000">
                  <a:extLst>
                    <a:ext uri="{9D8B030D-6E8A-4147-A177-3AD203B41FA5}">
                      <a16:colId xmlns:a16="http://schemas.microsoft.com/office/drawing/2014/main" val="20012"/>
                    </a:ext>
                  </a:extLst>
                </a:gridCol>
              </a:tblGrid>
              <a:tr h="718825">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lnL cap="flat" cmpd="sng">
                      <a:solidFill>
                        <a:srgbClr val="000000"/>
                      </a:solidFill>
                      <a:prstDash val="solid"/>
                      <a:round/>
                      <a:headEnd type="none" w="sm" len="sm"/>
                      <a:tailEnd type="none" w="sm" len="sm"/>
                    </a:lnL>
                    <a:lnT cap="flat" cmpd="sng">
                      <a:solidFill>
                        <a:srgbClr val="000000"/>
                      </a:solidFill>
                      <a:prstDash val="solid"/>
                      <a:round/>
                      <a:headEnd type="none" w="sm" len="sm"/>
                      <a:tailEnd type="none" w="sm" len="sm"/>
                    </a:lnT>
                  </a:tcPr>
                </a:tc>
                <a:tc gridSpan="4">
                  <a:txBody>
                    <a:bodyPr/>
                    <a:lstStyle/>
                    <a:p>
                      <a:pPr marL="0" lvl="0" indent="0" algn="ctr" rtl="0">
                        <a:spcBef>
                          <a:spcPts val="0"/>
                        </a:spcBef>
                        <a:spcAft>
                          <a:spcPts val="0"/>
                        </a:spcAft>
                        <a:buNone/>
                      </a:pPr>
                      <a:r>
                        <a:rPr lang="en-US" sz="2500" b="1">
                          <a:solidFill>
                            <a:schemeClr val="dk1"/>
                          </a:solidFill>
                          <a:latin typeface="Inter"/>
                          <a:ea typeface="Inter"/>
                          <a:cs typeface="Inter"/>
                          <a:sym typeface="Inter"/>
                        </a:rPr>
                        <a:t>July 2022</a:t>
                      </a:r>
                      <a:endParaRPr sz="2500" b="1">
                        <a:solidFill>
                          <a:schemeClr val="dk1"/>
                        </a:solidFill>
                        <a:latin typeface="Inter"/>
                        <a:ea typeface="Inter"/>
                        <a:cs typeface="Inter"/>
                        <a:sym typeface="Inter"/>
                      </a:endParaRPr>
                    </a:p>
                  </a:txBody>
                  <a:tcPr marL="63500" marR="63500" marT="63500" marB="63500">
                    <a:solidFill>
                      <a:srgbClr val="EFEFE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Clr>
                          <a:schemeClr val="dk1"/>
                        </a:buClr>
                        <a:buSzPts val="1100"/>
                        <a:buFont typeface="Arial"/>
                        <a:buNone/>
                      </a:pPr>
                      <a:r>
                        <a:rPr lang="en-US" sz="2500" b="1">
                          <a:solidFill>
                            <a:schemeClr val="dk1"/>
                          </a:solidFill>
                          <a:latin typeface="Inter"/>
                          <a:ea typeface="Inter"/>
                          <a:cs typeface="Inter"/>
                          <a:sym typeface="Inter"/>
                        </a:rPr>
                        <a:t>August 2022</a:t>
                      </a:r>
                      <a:endParaRPr sz="2500" b="1">
                        <a:solidFill>
                          <a:schemeClr val="dk1"/>
                        </a:solidFill>
                        <a:latin typeface="Inter"/>
                        <a:ea typeface="Inter"/>
                        <a:cs typeface="Inter"/>
                        <a:sym typeface="Inter"/>
                      </a:endParaRPr>
                    </a:p>
                  </a:txBody>
                  <a:tcPr marL="63500" marR="63500" marT="63500" marB="63500">
                    <a:solidFill>
                      <a:srgbClr val="EFEFE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en-US" sz="2500" b="1">
                          <a:solidFill>
                            <a:schemeClr val="dk1"/>
                          </a:solidFill>
                          <a:latin typeface="Inter"/>
                          <a:ea typeface="Inter"/>
                          <a:cs typeface="Inter"/>
                          <a:sym typeface="Inter"/>
                        </a:rPr>
                        <a:t>September 2022</a:t>
                      </a:r>
                      <a:endParaRPr sz="2500" b="1">
                        <a:solidFill>
                          <a:schemeClr val="dk1"/>
                        </a:solidFill>
                        <a:latin typeface="Inter"/>
                        <a:ea typeface="Inter"/>
                        <a:cs typeface="Inter"/>
                        <a:sym typeface="Inter"/>
                      </a:endParaRPr>
                    </a:p>
                    <a:p>
                      <a:pPr marL="0" lvl="0" indent="0" algn="ctr" rtl="0">
                        <a:spcBef>
                          <a:spcPts val="0"/>
                        </a:spcBef>
                        <a:spcAft>
                          <a:spcPts val="0"/>
                        </a:spcAft>
                        <a:buNone/>
                      </a:pPr>
                      <a:endParaRPr sz="2500" b="1">
                        <a:solidFill>
                          <a:schemeClr val="dk1"/>
                        </a:solidFill>
                        <a:latin typeface="Inter"/>
                        <a:ea typeface="Inter"/>
                        <a:cs typeface="Inter"/>
                        <a:sym typeface="Inter"/>
                      </a:endParaRPr>
                    </a:p>
                  </a:txBody>
                  <a:tcPr marL="63500" marR="63500" marT="63500" marB="63500">
                    <a:solidFill>
                      <a:srgbClr val="EFEFE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8825">
                <a:tc>
                  <a:txBody>
                    <a:bodyPr/>
                    <a:lstStyle/>
                    <a:p>
                      <a:pPr marL="0" lvl="0" indent="0" algn="l" rtl="0">
                        <a:spcBef>
                          <a:spcPts val="0"/>
                        </a:spcBef>
                        <a:spcAft>
                          <a:spcPts val="0"/>
                        </a:spcAft>
                        <a:buNone/>
                      </a:pPr>
                      <a:r>
                        <a:rPr lang="en-US" sz="2300" b="1">
                          <a:solidFill>
                            <a:schemeClr val="dk1"/>
                          </a:solidFill>
                          <a:latin typeface="Inter"/>
                          <a:ea typeface="Inter"/>
                          <a:cs typeface="Inter"/>
                          <a:sym typeface="Inter"/>
                        </a:rPr>
                        <a:t>Week</a:t>
                      </a:r>
                      <a:endParaRPr sz="2300" b="1">
                        <a:solidFill>
                          <a:schemeClr val="dk1"/>
                        </a:solidFill>
                        <a:latin typeface="Inter"/>
                        <a:ea typeface="Inter"/>
                        <a:cs typeface="Inter"/>
                        <a:sym typeface="Inter"/>
                      </a:endParaRPr>
                    </a:p>
                  </a:txBody>
                  <a:tcPr marL="63500" marR="63500" marT="63500" marB="63500">
                    <a:solidFill>
                      <a:srgbClr val="EDF1F2"/>
                    </a:solidFill>
                  </a:tcPr>
                </a:tc>
                <a:tc>
                  <a:txBody>
                    <a:bodyPr/>
                    <a:lstStyle/>
                    <a:p>
                      <a:pPr marL="0" lvl="0" indent="0" algn="ctr" rtl="0">
                        <a:spcBef>
                          <a:spcPts val="0"/>
                        </a:spcBef>
                        <a:spcAft>
                          <a:spcPts val="0"/>
                        </a:spcAft>
                        <a:buNone/>
                      </a:pPr>
                      <a:r>
                        <a:rPr lang="en-US" sz="2300" b="1">
                          <a:solidFill>
                            <a:schemeClr val="dk1"/>
                          </a:solidFill>
                          <a:latin typeface="Inter"/>
                          <a:ea typeface="Inter"/>
                          <a:cs typeface="Inter"/>
                          <a:sym typeface="Inter"/>
                        </a:rPr>
                        <a:t>1</a:t>
                      </a:r>
                      <a:endParaRPr sz="23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300" b="1">
                          <a:solidFill>
                            <a:schemeClr val="dk1"/>
                          </a:solidFill>
                          <a:latin typeface="Inter"/>
                          <a:ea typeface="Inter"/>
                          <a:cs typeface="Inter"/>
                          <a:sym typeface="Inter"/>
                        </a:rPr>
                        <a:t>2</a:t>
                      </a:r>
                      <a:endParaRPr sz="23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300" b="1">
                          <a:solidFill>
                            <a:schemeClr val="dk1"/>
                          </a:solidFill>
                          <a:latin typeface="Inter"/>
                          <a:ea typeface="Inter"/>
                          <a:cs typeface="Inter"/>
                          <a:sym typeface="Inter"/>
                        </a:rPr>
                        <a:t>3</a:t>
                      </a:r>
                      <a:endParaRPr sz="23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300" b="1">
                          <a:solidFill>
                            <a:schemeClr val="dk1"/>
                          </a:solidFill>
                          <a:latin typeface="Inter"/>
                          <a:ea typeface="Inter"/>
                          <a:cs typeface="Inter"/>
                          <a:sym typeface="Inter"/>
                        </a:rPr>
                        <a:t>4</a:t>
                      </a:r>
                      <a:endParaRPr sz="23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200" b="1">
                          <a:solidFill>
                            <a:schemeClr val="dk1"/>
                          </a:solidFill>
                          <a:latin typeface="Inter"/>
                          <a:ea typeface="Inter"/>
                          <a:cs typeface="Inter"/>
                          <a:sym typeface="Inter"/>
                        </a:rPr>
                        <a:t>5</a:t>
                      </a:r>
                      <a:endParaRPr sz="22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200" b="1">
                          <a:solidFill>
                            <a:schemeClr val="dk1"/>
                          </a:solidFill>
                          <a:latin typeface="Inter"/>
                          <a:ea typeface="Inter"/>
                          <a:cs typeface="Inter"/>
                          <a:sym typeface="Inter"/>
                        </a:rPr>
                        <a:t>6</a:t>
                      </a:r>
                      <a:endParaRPr sz="22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200" b="1">
                          <a:solidFill>
                            <a:schemeClr val="dk1"/>
                          </a:solidFill>
                          <a:latin typeface="Inter"/>
                          <a:ea typeface="Inter"/>
                          <a:cs typeface="Inter"/>
                          <a:sym typeface="Inter"/>
                        </a:rPr>
                        <a:t>7</a:t>
                      </a:r>
                      <a:endParaRPr sz="22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200" b="1">
                          <a:solidFill>
                            <a:schemeClr val="dk1"/>
                          </a:solidFill>
                          <a:latin typeface="Inter"/>
                          <a:ea typeface="Inter"/>
                          <a:cs typeface="Inter"/>
                          <a:sym typeface="Inter"/>
                        </a:rPr>
                        <a:t>8</a:t>
                      </a:r>
                      <a:endParaRPr sz="22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200" b="1">
                          <a:solidFill>
                            <a:schemeClr val="dk1"/>
                          </a:solidFill>
                          <a:latin typeface="Inter"/>
                          <a:ea typeface="Inter"/>
                          <a:cs typeface="Inter"/>
                          <a:sym typeface="Inter"/>
                        </a:rPr>
                        <a:t>9</a:t>
                      </a:r>
                      <a:endParaRPr sz="22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200" b="1">
                          <a:solidFill>
                            <a:schemeClr val="dk1"/>
                          </a:solidFill>
                          <a:latin typeface="Inter"/>
                          <a:ea typeface="Inter"/>
                          <a:cs typeface="Inter"/>
                          <a:sym typeface="Inter"/>
                        </a:rPr>
                        <a:t>10</a:t>
                      </a:r>
                      <a:endParaRPr sz="22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200" b="1">
                          <a:solidFill>
                            <a:schemeClr val="dk1"/>
                          </a:solidFill>
                          <a:latin typeface="Inter"/>
                          <a:ea typeface="Inter"/>
                          <a:cs typeface="Inter"/>
                          <a:sym typeface="Inter"/>
                        </a:rPr>
                        <a:t>11</a:t>
                      </a:r>
                      <a:endParaRPr sz="2200" b="1">
                        <a:solidFill>
                          <a:schemeClr val="dk1"/>
                        </a:solidFill>
                        <a:latin typeface="Inter"/>
                        <a:ea typeface="Inter"/>
                        <a:cs typeface="Inter"/>
                        <a:sym typeface="Inter"/>
                      </a:endParaRPr>
                    </a:p>
                  </a:txBody>
                  <a:tcPr marL="63500" marR="63500" marT="63500" marB="63500" anchor="ctr">
                    <a:solidFill>
                      <a:srgbClr val="EFEFEF"/>
                    </a:solidFill>
                  </a:tcPr>
                </a:tc>
                <a:tc>
                  <a:txBody>
                    <a:bodyPr/>
                    <a:lstStyle/>
                    <a:p>
                      <a:pPr marL="0" lvl="0" indent="0" algn="ctr" rtl="0">
                        <a:spcBef>
                          <a:spcPts val="0"/>
                        </a:spcBef>
                        <a:spcAft>
                          <a:spcPts val="0"/>
                        </a:spcAft>
                        <a:buNone/>
                      </a:pPr>
                      <a:r>
                        <a:rPr lang="en-US" sz="2200" b="1">
                          <a:solidFill>
                            <a:schemeClr val="dk1"/>
                          </a:solidFill>
                          <a:latin typeface="Inter"/>
                          <a:ea typeface="Inter"/>
                          <a:cs typeface="Inter"/>
                          <a:sym typeface="Inter"/>
                        </a:rPr>
                        <a:t>12</a:t>
                      </a:r>
                      <a:endParaRPr sz="2200" b="1">
                        <a:solidFill>
                          <a:schemeClr val="dk1"/>
                        </a:solidFill>
                        <a:latin typeface="Inter"/>
                        <a:ea typeface="Inter"/>
                        <a:cs typeface="Inter"/>
                        <a:sym typeface="Inter"/>
                      </a:endParaRPr>
                    </a:p>
                  </a:txBody>
                  <a:tcPr marL="63500" marR="63500" marT="63500" marB="63500" anchor="ctr">
                    <a:solidFill>
                      <a:srgbClr val="EFEFEF"/>
                    </a:solidFill>
                  </a:tcPr>
                </a:tc>
                <a:extLst>
                  <a:ext uri="{0D108BD9-81ED-4DB2-BD59-A6C34878D82A}">
                    <a16:rowId xmlns:a16="http://schemas.microsoft.com/office/drawing/2014/main" val="10001"/>
                  </a:ext>
                </a:extLst>
              </a:tr>
              <a:tr h="1119825">
                <a:tc>
                  <a:txBody>
                    <a:bodyPr/>
                    <a:lstStyle/>
                    <a:p>
                      <a:pPr marL="0" lvl="0" indent="0" algn="l" rtl="0">
                        <a:spcBef>
                          <a:spcPts val="0"/>
                        </a:spcBef>
                        <a:spcAft>
                          <a:spcPts val="0"/>
                        </a:spcAft>
                        <a:buNone/>
                      </a:pPr>
                      <a:r>
                        <a:rPr lang="en-US" sz="2000">
                          <a:solidFill>
                            <a:schemeClr val="dk1"/>
                          </a:solidFill>
                          <a:latin typeface="Inter"/>
                          <a:ea typeface="Inter"/>
                          <a:cs typeface="Inter"/>
                          <a:sym typeface="Inter"/>
                        </a:rPr>
                        <a:t>KIIs (</a:t>
                      </a:r>
                      <a:r>
                        <a:rPr lang="en-US" sz="2000" i="1">
                          <a:solidFill>
                            <a:schemeClr val="dk1"/>
                          </a:solidFill>
                          <a:latin typeface="Inter"/>
                          <a:ea typeface="Inter"/>
                          <a:cs typeface="Inter"/>
                          <a:sym typeface="Inter"/>
                        </a:rPr>
                        <a:t>Youth Program Staff)</a:t>
                      </a:r>
                      <a:endParaRPr sz="2000" i="1">
                        <a:solidFill>
                          <a:schemeClr val="dk1"/>
                        </a:solidFill>
                        <a:latin typeface="Inter"/>
                        <a:ea typeface="Inter"/>
                        <a:cs typeface="Inter"/>
                        <a:sym typeface="Inter"/>
                      </a:endParaRPr>
                    </a:p>
                  </a:txBody>
                  <a:tcPr marL="63500" marR="63500" marT="63500" marB="63500">
                    <a:solidFill>
                      <a:srgbClr val="EDF1F2"/>
                    </a:solidFill>
                  </a:tcPr>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solidFill>
                      <a:schemeClr val="accent6"/>
                    </a:solidFill>
                  </a:tcPr>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solidFill>
                      <a:schemeClr val="accent6"/>
                    </a:solidFill>
                  </a:tcPr>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extLst>
                  <a:ext uri="{0D108BD9-81ED-4DB2-BD59-A6C34878D82A}">
                    <a16:rowId xmlns:a16="http://schemas.microsoft.com/office/drawing/2014/main" val="10002"/>
                  </a:ext>
                </a:extLst>
              </a:tr>
              <a:tr h="1119825">
                <a:tc>
                  <a:txBody>
                    <a:bodyPr/>
                    <a:lstStyle/>
                    <a:p>
                      <a:pPr marL="0" lvl="0" indent="0" algn="l" rtl="0">
                        <a:spcBef>
                          <a:spcPts val="0"/>
                        </a:spcBef>
                        <a:spcAft>
                          <a:spcPts val="0"/>
                        </a:spcAft>
                        <a:buNone/>
                      </a:pPr>
                      <a:r>
                        <a:rPr lang="en-US" sz="2000">
                          <a:solidFill>
                            <a:schemeClr val="dk1"/>
                          </a:solidFill>
                          <a:latin typeface="Inter"/>
                          <a:ea typeface="Inter"/>
                          <a:cs typeface="Inter"/>
                          <a:sym typeface="Inter"/>
                        </a:rPr>
                        <a:t>Creation of YAC - </a:t>
                      </a:r>
                      <a:r>
                        <a:rPr lang="en-US" sz="2000" i="1">
                          <a:solidFill>
                            <a:schemeClr val="dk1"/>
                          </a:solidFill>
                          <a:latin typeface="Inter"/>
                          <a:ea typeface="Inter"/>
                          <a:cs typeface="Inter"/>
                          <a:sym typeface="Inter"/>
                        </a:rPr>
                        <a:t>Program participants</a:t>
                      </a:r>
                      <a:endParaRPr sz="2000" i="1">
                        <a:solidFill>
                          <a:schemeClr val="dk1"/>
                        </a:solidFill>
                        <a:latin typeface="Inter"/>
                        <a:ea typeface="Inter"/>
                        <a:cs typeface="Inter"/>
                        <a:sym typeface="Inter"/>
                      </a:endParaRPr>
                    </a:p>
                  </a:txBody>
                  <a:tcPr marL="63500" marR="63500" marT="63500" marB="63500">
                    <a:solidFill>
                      <a:srgbClr val="EDF1F2"/>
                    </a:solidFill>
                  </a:tcPr>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solidFill>
                      <a:srgbClr val="B7B7B7"/>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solidFill>
                      <a:srgbClr val="B7B7B7"/>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extLst>
                  <a:ext uri="{0D108BD9-81ED-4DB2-BD59-A6C34878D82A}">
                    <a16:rowId xmlns:a16="http://schemas.microsoft.com/office/drawing/2014/main" val="10003"/>
                  </a:ext>
                </a:extLst>
              </a:tr>
              <a:tr h="718825">
                <a:tc>
                  <a:txBody>
                    <a:bodyPr/>
                    <a:lstStyle/>
                    <a:p>
                      <a:pPr marL="0" lvl="0" indent="0" algn="l" rtl="0">
                        <a:spcBef>
                          <a:spcPts val="0"/>
                        </a:spcBef>
                        <a:spcAft>
                          <a:spcPts val="0"/>
                        </a:spcAft>
                        <a:buNone/>
                      </a:pPr>
                      <a:r>
                        <a:rPr lang="en-US" sz="2000">
                          <a:solidFill>
                            <a:schemeClr val="dk1"/>
                          </a:solidFill>
                          <a:latin typeface="Inter"/>
                          <a:ea typeface="Inter"/>
                          <a:cs typeface="Inter"/>
                          <a:sym typeface="Inter"/>
                        </a:rPr>
                        <a:t>Consultation with YAC  </a:t>
                      </a:r>
                      <a:endParaRPr sz="2000">
                        <a:solidFill>
                          <a:schemeClr val="dk1"/>
                        </a:solidFill>
                        <a:latin typeface="Inter"/>
                        <a:ea typeface="Inter"/>
                        <a:cs typeface="Inter"/>
                        <a:sym typeface="Inter"/>
                      </a:endParaRPr>
                    </a:p>
                  </a:txBody>
                  <a:tcPr marL="63500" marR="63500" marT="63500" marB="63500">
                    <a:solidFill>
                      <a:srgbClr val="EDF1F2"/>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solidFill>
                      <a:srgbClr val="327C80"/>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extLst>
                  <a:ext uri="{0D108BD9-81ED-4DB2-BD59-A6C34878D82A}">
                    <a16:rowId xmlns:a16="http://schemas.microsoft.com/office/drawing/2014/main" val="10004"/>
                  </a:ext>
                </a:extLst>
              </a:tr>
              <a:tr h="864875">
                <a:tc>
                  <a:txBody>
                    <a:bodyPr/>
                    <a:lstStyle/>
                    <a:p>
                      <a:pPr marL="0" lvl="0" indent="0" algn="l" rtl="0">
                        <a:spcBef>
                          <a:spcPts val="0"/>
                        </a:spcBef>
                        <a:spcAft>
                          <a:spcPts val="0"/>
                        </a:spcAft>
                        <a:buNone/>
                      </a:pPr>
                      <a:r>
                        <a:rPr lang="en-US" sz="2000">
                          <a:solidFill>
                            <a:schemeClr val="dk1"/>
                          </a:solidFill>
                          <a:latin typeface="Inter"/>
                          <a:ea typeface="Inter"/>
                          <a:cs typeface="Inter"/>
                          <a:sym typeface="Inter"/>
                        </a:rPr>
                        <a:t>Development of data collection tools </a:t>
                      </a:r>
                      <a:endParaRPr sz="2000">
                        <a:solidFill>
                          <a:schemeClr val="dk1"/>
                        </a:solidFill>
                        <a:latin typeface="Inter"/>
                        <a:ea typeface="Inter"/>
                        <a:cs typeface="Inter"/>
                        <a:sym typeface="Inter"/>
                      </a:endParaRPr>
                    </a:p>
                  </a:txBody>
                  <a:tcPr marL="63500" marR="63500" marT="63500" marB="63500">
                    <a:solidFill>
                      <a:srgbClr val="EDF1F2"/>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solidFill>
                      <a:schemeClr val="accent6"/>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solidFill>
                      <a:schemeClr val="accent6"/>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extLst>
                  <a:ext uri="{0D108BD9-81ED-4DB2-BD59-A6C34878D82A}">
                    <a16:rowId xmlns:a16="http://schemas.microsoft.com/office/drawing/2014/main" val="10005"/>
                  </a:ext>
                </a:extLst>
              </a:tr>
              <a:tr h="1080200">
                <a:tc>
                  <a:txBody>
                    <a:bodyPr/>
                    <a:lstStyle/>
                    <a:p>
                      <a:pPr marL="0" lvl="0" indent="0" algn="l" rtl="0">
                        <a:spcBef>
                          <a:spcPts val="0"/>
                        </a:spcBef>
                        <a:spcAft>
                          <a:spcPts val="0"/>
                        </a:spcAft>
                        <a:buNone/>
                      </a:pPr>
                      <a:r>
                        <a:rPr lang="en-US" sz="2000">
                          <a:solidFill>
                            <a:schemeClr val="dk1"/>
                          </a:solidFill>
                          <a:latin typeface="Inter"/>
                          <a:ea typeface="Inter"/>
                          <a:cs typeface="Inter"/>
                          <a:sym typeface="Inter"/>
                        </a:rPr>
                        <a:t>Secondary, youth-informed data collection </a:t>
                      </a:r>
                      <a:endParaRPr sz="2000">
                        <a:solidFill>
                          <a:schemeClr val="dk1"/>
                        </a:solidFill>
                        <a:latin typeface="Inter"/>
                        <a:ea typeface="Inter"/>
                        <a:cs typeface="Inter"/>
                        <a:sym typeface="Inter"/>
                      </a:endParaRPr>
                    </a:p>
                  </a:txBody>
                  <a:tcPr marL="63500" marR="63500" marT="63500" marB="63500">
                    <a:solidFill>
                      <a:srgbClr val="EDF1F2"/>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solidFill>
                      <a:srgbClr val="327C80"/>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solidFill>
                      <a:srgbClr val="327C80"/>
                    </a:solidFill>
                  </a:tcPr>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solidFill>
                      <a:srgbClr val="327C80"/>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extLst>
                  <a:ext uri="{0D108BD9-81ED-4DB2-BD59-A6C34878D82A}">
                    <a16:rowId xmlns:a16="http://schemas.microsoft.com/office/drawing/2014/main" val="10006"/>
                  </a:ext>
                </a:extLst>
              </a:tr>
              <a:tr h="864875">
                <a:tc>
                  <a:txBody>
                    <a:bodyPr/>
                    <a:lstStyle/>
                    <a:p>
                      <a:pPr marL="0" lvl="0" indent="0" algn="l" rtl="0">
                        <a:spcBef>
                          <a:spcPts val="0"/>
                        </a:spcBef>
                        <a:spcAft>
                          <a:spcPts val="0"/>
                        </a:spcAft>
                        <a:buNone/>
                      </a:pPr>
                      <a:r>
                        <a:rPr lang="en-US" sz="2000">
                          <a:solidFill>
                            <a:schemeClr val="dk1"/>
                          </a:solidFill>
                          <a:latin typeface="Inter"/>
                          <a:ea typeface="Inter"/>
                          <a:cs typeface="Inter"/>
                          <a:sym typeface="Inter"/>
                        </a:rPr>
                        <a:t>Qualitative and quantitative data analysis </a:t>
                      </a:r>
                      <a:endParaRPr sz="2000">
                        <a:solidFill>
                          <a:schemeClr val="dk1"/>
                        </a:solidFill>
                        <a:latin typeface="Inter"/>
                        <a:ea typeface="Inter"/>
                        <a:cs typeface="Inter"/>
                        <a:sym typeface="Inter"/>
                      </a:endParaRPr>
                    </a:p>
                  </a:txBody>
                  <a:tcPr marL="63500" marR="63500" marT="63500" marB="63500">
                    <a:solidFill>
                      <a:srgbClr val="EDF1F2"/>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solidFill>
                      <a:srgbClr val="B7B7B7"/>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solidFill>
                      <a:srgbClr val="B7B7B7"/>
                    </a:solidFill>
                  </a:tcPr>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solidFill>
                      <a:srgbClr val="B7B7B7"/>
                    </a:solidFill>
                  </a:tcPr>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solidFill>
                      <a:srgbClr val="B7B7B7"/>
                    </a:solidFill>
                  </a:tcPr>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tc>
                <a:extLst>
                  <a:ext uri="{0D108BD9-81ED-4DB2-BD59-A6C34878D82A}">
                    <a16:rowId xmlns:a16="http://schemas.microsoft.com/office/drawing/2014/main" val="10007"/>
                  </a:ext>
                </a:extLst>
              </a:tr>
              <a:tr h="864875">
                <a:tc>
                  <a:txBody>
                    <a:bodyPr/>
                    <a:lstStyle/>
                    <a:p>
                      <a:pPr marL="0" lvl="0" indent="0" algn="l" rtl="0">
                        <a:spcBef>
                          <a:spcPts val="0"/>
                        </a:spcBef>
                        <a:spcAft>
                          <a:spcPts val="0"/>
                        </a:spcAft>
                        <a:buNone/>
                      </a:pPr>
                      <a:r>
                        <a:rPr lang="en-US" sz="2000">
                          <a:solidFill>
                            <a:schemeClr val="dk1"/>
                          </a:solidFill>
                          <a:latin typeface="Inter"/>
                          <a:ea typeface="Inter"/>
                          <a:cs typeface="Inter"/>
                          <a:sym typeface="Inter"/>
                        </a:rPr>
                        <a:t>Evaluation Report submission</a:t>
                      </a:r>
                      <a:endParaRPr sz="2000">
                        <a:solidFill>
                          <a:schemeClr val="dk1"/>
                        </a:solidFill>
                        <a:latin typeface="Inter"/>
                        <a:ea typeface="Inter"/>
                        <a:cs typeface="Inter"/>
                        <a:sym typeface="Inter"/>
                      </a:endParaRPr>
                    </a:p>
                  </a:txBody>
                  <a:tcPr marL="63500" marR="63500" marT="63500" marB="63500">
                    <a:solidFill>
                      <a:srgbClr val="EDF1F2"/>
                    </a:solidFill>
                  </a:tcPr>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a:solidFill>
                          <a:schemeClr val="dk1"/>
                        </a:solidFill>
                        <a:latin typeface="Inter"/>
                        <a:ea typeface="Inter"/>
                        <a:cs typeface="Inter"/>
                        <a:sym typeface="Inter"/>
                      </a:endParaRPr>
                    </a:p>
                  </a:txBody>
                  <a:tcPr marL="63500" marR="63500" marT="63500" marB="63500"/>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solidFill>
                      <a:schemeClr val="accent6"/>
                    </a:solidFill>
                  </a:tcPr>
                </a:tc>
                <a:tc>
                  <a:txBody>
                    <a:bodyPr/>
                    <a:lstStyle/>
                    <a:p>
                      <a:pPr marL="0" lvl="0" indent="0" algn="l" rtl="0">
                        <a:spcBef>
                          <a:spcPts val="0"/>
                        </a:spcBef>
                        <a:spcAft>
                          <a:spcPts val="0"/>
                        </a:spcAft>
                        <a:buNone/>
                      </a:pPr>
                      <a:endParaRPr sz="1000" dirty="0">
                        <a:solidFill>
                          <a:schemeClr val="dk1"/>
                        </a:solidFill>
                        <a:latin typeface="Inter"/>
                        <a:ea typeface="Inter"/>
                        <a:cs typeface="Inter"/>
                        <a:sym typeface="Inter"/>
                      </a:endParaRPr>
                    </a:p>
                  </a:txBody>
                  <a:tcPr marL="63500" marR="63500" marT="63500" marB="63500">
                    <a:solidFill>
                      <a:schemeClr val="accent6"/>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1324eb24259_0_149"/>
          <p:cNvSpPr txBox="1"/>
          <p:nvPr/>
        </p:nvSpPr>
        <p:spPr>
          <a:xfrm>
            <a:off x="2079450" y="752325"/>
            <a:ext cx="14129100" cy="8925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4899" b="1">
                <a:solidFill>
                  <a:srgbClr val="434343"/>
                </a:solidFill>
                <a:latin typeface="Inter"/>
                <a:ea typeface="Inter"/>
                <a:cs typeface="Inter"/>
                <a:sym typeface="Inter"/>
              </a:rPr>
              <a:t>Anticipated Challenges and Mitigation</a:t>
            </a:r>
            <a:r>
              <a:rPr lang="en-US" sz="5799" b="1">
                <a:solidFill>
                  <a:srgbClr val="434343"/>
                </a:solidFill>
                <a:latin typeface="Inter"/>
                <a:ea typeface="Inter"/>
                <a:cs typeface="Inter"/>
                <a:sym typeface="Inter"/>
              </a:rPr>
              <a:t> </a:t>
            </a:r>
            <a:endParaRPr>
              <a:solidFill>
                <a:srgbClr val="434343"/>
              </a:solidFill>
              <a:latin typeface="Inter"/>
              <a:ea typeface="Inter"/>
              <a:cs typeface="Inter"/>
              <a:sym typeface="Inter"/>
            </a:endParaRPr>
          </a:p>
        </p:txBody>
      </p:sp>
      <p:pic>
        <p:nvPicPr>
          <p:cNvPr id="405" name="Google Shape;405;g1324eb24259_0_149"/>
          <p:cNvPicPr preferRelativeResize="0"/>
          <p:nvPr/>
        </p:nvPicPr>
        <p:blipFill>
          <a:blip r:embed="rId3">
            <a:alphaModFix/>
          </a:blip>
          <a:stretch>
            <a:fillRect/>
          </a:stretch>
        </p:blipFill>
        <p:spPr>
          <a:xfrm>
            <a:off x="290525" y="265275"/>
            <a:ext cx="1827654" cy="892500"/>
          </a:xfrm>
          <a:prstGeom prst="rect">
            <a:avLst/>
          </a:prstGeom>
          <a:noFill/>
          <a:ln>
            <a:noFill/>
          </a:ln>
        </p:spPr>
      </p:pic>
      <p:sp>
        <p:nvSpPr>
          <p:cNvPr id="406" name="Google Shape;406;g1324eb24259_0_149"/>
          <p:cNvSpPr txBox="1"/>
          <p:nvPr/>
        </p:nvSpPr>
        <p:spPr>
          <a:xfrm>
            <a:off x="476250" y="2844000"/>
            <a:ext cx="2743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Inter"/>
                <a:ea typeface="Inter"/>
                <a:cs typeface="Inter"/>
                <a:sym typeface="Inter"/>
              </a:rPr>
              <a:t>Challenge</a:t>
            </a:r>
            <a:endParaRPr sz="2600" b="1">
              <a:latin typeface="Inter"/>
              <a:ea typeface="Inter"/>
              <a:cs typeface="Inter"/>
              <a:sym typeface="Inter"/>
            </a:endParaRPr>
          </a:p>
        </p:txBody>
      </p:sp>
      <p:sp>
        <p:nvSpPr>
          <p:cNvPr id="407" name="Google Shape;407;g1324eb24259_0_149"/>
          <p:cNvSpPr txBox="1"/>
          <p:nvPr/>
        </p:nvSpPr>
        <p:spPr>
          <a:xfrm>
            <a:off x="813500" y="5976463"/>
            <a:ext cx="18276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Mitigation Strategy</a:t>
            </a:r>
            <a:endParaRPr sz="2600" b="1">
              <a:latin typeface="Calibri"/>
              <a:ea typeface="Calibri"/>
              <a:cs typeface="Calibri"/>
              <a:sym typeface="Calibri"/>
            </a:endParaRPr>
          </a:p>
        </p:txBody>
      </p:sp>
      <p:sp>
        <p:nvSpPr>
          <p:cNvPr id="408" name="Google Shape;408;g1324eb24259_0_149"/>
          <p:cNvSpPr/>
          <p:nvPr/>
        </p:nvSpPr>
        <p:spPr>
          <a:xfrm>
            <a:off x="3079174" y="2432552"/>
            <a:ext cx="3782545" cy="1918675"/>
          </a:xfrm>
          <a:custGeom>
            <a:avLst/>
            <a:gdLst/>
            <a:ahLst/>
            <a:cxnLst/>
            <a:rect l="l" t="t" r="r" b="b"/>
            <a:pathLst>
              <a:path w="3840147" h="1913890" extrusionOk="0">
                <a:moveTo>
                  <a:pt x="3715687" y="1913890"/>
                </a:moveTo>
                <a:lnTo>
                  <a:pt x="124460" y="1913890"/>
                </a:lnTo>
                <a:cubicBezTo>
                  <a:pt x="55880" y="1913890"/>
                  <a:pt x="0" y="1858010"/>
                  <a:pt x="0" y="1789430"/>
                </a:cubicBezTo>
                <a:lnTo>
                  <a:pt x="0" y="124460"/>
                </a:lnTo>
                <a:cubicBezTo>
                  <a:pt x="0" y="55880"/>
                  <a:pt x="55880" y="0"/>
                  <a:pt x="124460" y="0"/>
                </a:cubicBezTo>
                <a:lnTo>
                  <a:pt x="3715688" y="0"/>
                </a:lnTo>
                <a:cubicBezTo>
                  <a:pt x="3784267" y="0"/>
                  <a:pt x="3840147" y="55880"/>
                  <a:pt x="3840147" y="124460"/>
                </a:cubicBezTo>
                <a:lnTo>
                  <a:pt x="3840147" y="1789430"/>
                </a:lnTo>
                <a:cubicBezTo>
                  <a:pt x="3840147" y="1858010"/>
                  <a:pt x="3784267" y="1913890"/>
                  <a:pt x="3715688" y="1913890"/>
                </a:cubicBez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b="1">
                <a:solidFill>
                  <a:schemeClr val="dk1"/>
                </a:solidFill>
                <a:latin typeface="Inter"/>
                <a:ea typeface="Inter"/>
                <a:cs typeface="Inter"/>
                <a:sym typeface="Inter"/>
              </a:rPr>
              <a:t>Data collection strategies have struggled to effectively engage youth</a:t>
            </a:r>
            <a:endParaRPr sz="1900" b="1">
              <a:solidFill>
                <a:schemeClr val="dk1"/>
              </a:solidFill>
              <a:latin typeface="Inter"/>
              <a:ea typeface="Inter"/>
              <a:cs typeface="Inter"/>
              <a:sym typeface="Inter"/>
            </a:endParaRPr>
          </a:p>
        </p:txBody>
      </p:sp>
      <p:sp>
        <p:nvSpPr>
          <p:cNvPr id="409" name="Google Shape;409;g1324eb24259_0_149"/>
          <p:cNvSpPr/>
          <p:nvPr/>
        </p:nvSpPr>
        <p:spPr>
          <a:xfrm>
            <a:off x="3079175" y="4559957"/>
            <a:ext cx="3782545" cy="3818211"/>
          </a:xfrm>
          <a:custGeom>
            <a:avLst/>
            <a:gdLst/>
            <a:ahLst/>
            <a:cxnLst/>
            <a:rect l="l" t="t" r="r" b="b"/>
            <a:pathLst>
              <a:path w="3840147" h="1913890" extrusionOk="0">
                <a:moveTo>
                  <a:pt x="3715687" y="1913890"/>
                </a:moveTo>
                <a:lnTo>
                  <a:pt x="124460" y="1913890"/>
                </a:lnTo>
                <a:cubicBezTo>
                  <a:pt x="55880" y="1913890"/>
                  <a:pt x="0" y="1858010"/>
                  <a:pt x="0" y="1789430"/>
                </a:cubicBezTo>
                <a:lnTo>
                  <a:pt x="0" y="124460"/>
                </a:lnTo>
                <a:cubicBezTo>
                  <a:pt x="0" y="55880"/>
                  <a:pt x="55880" y="0"/>
                  <a:pt x="124460" y="0"/>
                </a:cubicBezTo>
                <a:lnTo>
                  <a:pt x="3715688" y="0"/>
                </a:lnTo>
                <a:cubicBezTo>
                  <a:pt x="3784267" y="0"/>
                  <a:pt x="3840147" y="55880"/>
                  <a:pt x="3840147" y="124460"/>
                </a:cubicBezTo>
                <a:lnTo>
                  <a:pt x="3840147" y="1789430"/>
                </a:lnTo>
                <a:cubicBezTo>
                  <a:pt x="3840147" y="1858010"/>
                  <a:pt x="3784267" y="1913890"/>
                  <a:pt x="3715688" y="1913890"/>
                </a:cubicBezTo>
                <a:close/>
              </a:path>
            </a:pathLst>
          </a:custGeom>
          <a:solidFill>
            <a:srgbClr val="F9FBFB"/>
          </a:solidFill>
          <a:ln>
            <a:noFill/>
          </a:ln>
        </p:spPr>
        <p:txBody>
          <a:bodyPr spcFirstLastPara="1" wrap="square" lIns="91425" tIns="91425" rIns="91425" bIns="91425" anchor="ctr" anchorCtr="0">
            <a:noAutofit/>
          </a:bodyPr>
          <a:lstStyle/>
          <a:p>
            <a:pPr marL="457200" lvl="0" indent="-349250" algn="l" rtl="0">
              <a:spcBef>
                <a:spcPts val="0"/>
              </a:spcBef>
              <a:spcAft>
                <a:spcPts val="0"/>
              </a:spcAft>
              <a:buSzPts val="1900"/>
              <a:buFont typeface="Inter"/>
              <a:buChar char="●"/>
            </a:pPr>
            <a:r>
              <a:rPr lang="en-US" sz="1900">
                <a:latin typeface="Inter"/>
                <a:ea typeface="Inter"/>
                <a:cs typeface="Inter"/>
                <a:sym typeface="Inter"/>
              </a:rPr>
              <a:t>Youth Advisory Committee (YAC)</a:t>
            </a:r>
            <a:endParaRPr sz="1900">
              <a:latin typeface="Inter"/>
              <a:ea typeface="Inter"/>
              <a:cs typeface="Inter"/>
              <a:sym typeface="Inter"/>
            </a:endParaRPr>
          </a:p>
          <a:p>
            <a:pPr marL="457200" lvl="0" indent="-349250" algn="l" rtl="0">
              <a:spcBef>
                <a:spcPts val="0"/>
              </a:spcBef>
              <a:spcAft>
                <a:spcPts val="0"/>
              </a:spcAft>
              <a:buSzPts val="1900"/>
              <a:buFont typeface="Inter"/>
              <a:buChar char="●"/>
            </a:pPr>
            <a:r>
              <a:rPr lang="en-US" sz="1900">
                <a:latin typeface="Inter"/>
                <a:ea typeface="Inter"/>
                <a:cs typeface="Inter"/>
                <a:sym typeface="Inter"/>
              </a:rPr>
              <a:t>Incentives for participants</a:t>
            </a:r>
            <a:endParaRPr sz="1900">
              <a:latin typeface="Inter"/>
              <a:ea typeface="Inter"/>
              <a:cs typeface="Inter"/>
              <a:sym typeface="Inter"/>
            </a:endParaRPr>
          </a:p>
          <a:p>
            <a:pPr marL="457200" lvl="0" indent="-349250" algn="l" rtl="0">
              <a:spcBef>
                <a:spcPts val="0"/>
              </a:spcBef>
              <a:spcAft>
                <a:spcPts val="0"/>
              </a:spcAft>
              <a:buSzPts val="1900"/>
              <a:buFont typeface="Inter"/>
              <a:buChar char="●"/>
            </a:pPr>
            <a:r>
              <a:rPr lang="en-US" sz="1900">
                <a:latin typeface="Inter"/>
                <a:ea typeface="Inter"/>
                <a:cs typeface="Inter"/>
                <a:sym typeface="Inter"/>
              </a:rPr>
              <a:t>Leadership/network opportunities</a:t>
            </a:r>
            <a:endParaRPr sz="1900">
              <a:latin typeface="Inter"/>
              <a:ea typeface="Inter"/>
              <a:cs typeface="Inter"/>
              <a:sym typeface="Inter"/>
            </a:endParaRPr>
          </a:p>
          <a:p>
            <a:pPr marL="457200" lvl="0" indent="-349250" algn="l" rtl="0">
              <a:spcBef>
                <a:spcPts val="0"/>
              </a:spcBef>
              <a:spcAft>
                <a:spcPts val="0"/>
              </a:spcAft>
              <a:buSzPts val="1900"/>
              <a:buFont typeface="Inter"/>
              <a:buChar char="●"/>
            </a:pPr>
            <a:r>
              <a:rPr lang="en-US" sz="1900">
                <a:latin typeface="Inter"/>
                <a:ea typeface="Inter"/>
                <a:cs typeface="Inter"/>
                <a:sym typeface="Inter"/>
              </a:rPr>
              <a:t>Diverse representation in facilitators</a:t>
            </a:r>
            <a:endParaRPr sz="1900">
              <a:latin typeface="Inter"/>
              <a:ea typeface="Inter"/>
              <a:cs typeface="Inter"/>
              <a:sym typeface="Inter"/>
            </a:endParaRPr>
          </a:p>
        </p:txBody>
      </p:sp>
      <p:grpSp>
        <p:nvGrpSpPr>
          <p:cNvPr id="410" name="Google Shape;410;g1324eb24259_0_149"/>
          <p:cNvGrpSpPr/>
          <p:nvPr/>
        </p:nvGrpSpPr>
        <p:grpSpPr>
          <a:xfrm>
            <a:off x="2917533" y="2091384"/>
            <a:ext cx="640622" cy="654954"/>
            <a:chOff x="1813" y="0"/>
            <a:chExt cx="809173" cy="812800"/>
          </a:xfrm>
        </p:grpSpPr>
        <p:sp>
          <p:nvSpPr>
            <p:cNvPr id="411" name="Google Shape;411;g1324eb24259_0_14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8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412" name="Google Shape;412;g1324eb24259_0_149"/>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i="0" u="none" strike="noStrike" cap="none">
                <a:solidFill>
                  <a:srgbClr val="000000"/>
                </a:solidFill>
                <a:latin typeface="Inter"/>
                <a:ea typeface="Inter"/>
                <a:cs typeface="Inter"/>
                <a:sym typeface="Inter"/>
              </a:endParaRPr>
            </a:p>
          </p:txBody>
        </p:sp>
      </p:grpSp>
      <p:sp>
        <p:nvSpPr>
          <p:cNvPr id="413" name="Google Shape;413;g1324eb24259_0_149"/>
          <p:cNvSpPr/>
          <p:nvPr/>
        </p:nvSpPr>
        <p:spPr>
          <a:xfrm>
            <a:off x="8152974" y="2374302"/>
            <a:ext cx="3782545" cy="1918675"/>
          </a:xfrm>
          <a:custGeom>
            <a:avLst/>
            <a:gdLst/>
            <a:ahLst/>
            <a:cxnLst/>
            <a:rect l="l" t="t" r="r" b="b"/>
            <a:pathLst>
              <a:path w="3840147" h="1913890" extrusionOk="0">
                <a:moveTo>
                  <a:pt x="3715687" y="1913890"/>
                </a:moveTo>
                <a:lnTo>
                  <a:pt x="124460" y="1913890"/>
                </a:lnTo>
                <a:cubicBezTo>
                  <a:pt x="55880" y="1913890"/>
                  <a:pt x="0" y="1858010"/>
                  <a:pt x="0" y="1789430"/>
                </a:cubicBezTo>
                <a:lnTo>
                  <a:pt x="0" y="124460"/>
                </a:lnTo>
                <a:cubicBezTo>
                  <a:pt x="0" y="55880"/>
                  <a:pt x="55880" y="0"/>
                  <a:pt x="124460" y="0"/>
                </a:cubicBezTo>
                <a:lnTo>
                  <a:pt x="3715688" y="0"/>
                </a:lnTo>
                <a:cubicBezTo>
                  <a:pt x="3784267" y="0"/>
                  <a:pt x="3840147" y="55880"/>
                  <a:pt x="3840147" y="124460"/>
                </a:cubicBezTo>
                <a:lnTo>
                  <a:pt x="3840147" y="1789430"/>
                </a:lnTo>
                <a:cubicBezTo>
                  <a:pt x="3840147" y="1858010"/>
                  <a:pt x="3784267" y="1913890"/>
                  <a:pt x="3715688" y="1913890"/>
                </a:cubicBez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b="1">
                <a:solidFill>
                  <a:schemeClr val="dk1"/>
                </a:solidFill>
                <a:latin typeface="Inter"/>
                <a:ea typeface="Inter"/>
                <a:cs typeface="Inter"/>
                <a:sym typeface="Inter"/>
              </a:rPr>
              <a:t>Lack of resources to execute the 3-year evaluation plan</a:t>
            </a:r>
            <a:endParaRPr sz="2100" b="1">
              <a:solidFill>
                <a:schemeClr val="dk1"/>
              </a:solidFill>
              <a:latin typeface="Inter"/>
              <a:ea typeface="Inter"/>
              <a:cs typeface="Inter"/>
              <a:sym typeface="Inter"/>
            </a:endParaRPr>
          </a:p>
        </p:txBody>
      </p:sp>
      <p:sp>
        <p:nvSpPr>
          <p:cNvPr id="414" name="Google Shape;414;g1324eb24259_0_149"/>
          <p:cNvSpPr/>
          <p:nvPr/>
        </p:nvSpPr>
        <p:spPr>
          <a:xfrm>
            <a:off x="8152975" y="4501707"/>
            <a:ext cx="3782545" cy="3818211"/>
          </a:xfrm>
          <a:custGeom>
            <a:avLst/>
            <a:gdLst/>
            <a:ahLst/>
            <a:cxnLst/>
            <a:rect l="l" t="t" r="r" b="b"/>
            <a:pathLst>
              <a:path w="3840147" h="1913890" extrusionOk="0">
                <a:moveTo>
                  <a:pt x="3715687" y="1913890"/>
                </a:moveTo>
                <a:lnTo>
                  <a:pt x="124460" y="1913890"/>
                </a:lnTo>
                <a:cubicBezTo>
                  <a:pt x="55880" y="1913890"/>
                  <a:pt x="0" y="1858010"/>
                  <a:pt x="0" y="1789430"/>
                </a:cubicBezTo>
                <a:lnTo>
                  <a:pt x="0" y="124460"/>
                </a:lnTo>
                <a:cubicBezTo>
                  <a:pt x="0" y="55880"/>
                  <a:pt x="55880" y="0"/>
                  <a:pt x="124460" y="0"/>
                </a:cubicBezTo>
                <a:lnTo>
                  <a:pt x="3715688" y="0"/>
                </a:lnTo>
                <a:cubicBezTo>
                  <a:pt x="3784267" y="0"/>
                  <a:pt x="3840147" y="55880"/>
                  <a:pt x="3840147" y="124460"/>
                </a:cubicBezTo>
                <a:lnTo>
                  <a:pt x="3840147" y="1789430"/>
                </a:lnTo>
                <a:cubicBezTo>
                  <a:pt x="3840147" y="1858010"/>
                  <a:pt x="3784267" y="1913890"/>
                  <a:pt x="3715688" y="1913890"/>
                </a:cubicBezTo>
                <a:close/>
              </a:path>
            </a:pathLst>
          </a:custGeom>
          <a:solidFill>
            <a:srgbClr val="F9FBFB"/>
          </a:solidFill>
          <a:ln>
            <a:noFill/>
          </a:ln>
        </p:spPr>
        <p:txBody>
          <a:bodyPr spcFirstLastPara="1" wrap="square" lIns="91425" tIns="91425" rIns="91425" bIns="91425" anchor="ctr" anchorCtr="0">
            <a:noAutofit/>
          </a:bodyPr>
          <a:lstStyle/>
          <a:p>
            <a:pPr marL="457200" lvl="0" indent="-349250" algn="l" rtl="0">
              <a:spcBef>
                <a:spcPts val="0"/>
              </a:spcBef>
              <a:spcAft>
                <a:spcPts val="0"/>
              </a:spcAft>
              <a:buSzPts val="1900"/>
              <a:buFont typeface="Inter"/>
              <a:buChar char="●"/>
            </a:pPr>
            <a:r>
              <a:rPr lang="en-US" sz="1900">
                <a:latin typeface="Inter"/>
                <a:ea typeface="Inter"/>
                <a:cs typeface="Inter"/>
                <a:sym typeface="Inter"/>
              </a:rPr>
              <a:t>Communication plan to engage with stakeholders to outline funding needs</a:t>
            </a:r>
            <a:endParaRPr sz="1900">
              <a:latin typeface="Inter"/>
              <a:ea typeface="Inter"/>
              <a:cs typeface="Inter"/>
              <a:sym typeface="Inter"/>
            </a:endParaRPr>
          </a:p>
          <a:p>
            <a:pPr marL="457200" lvl="0" indent="-349250" algn="l" rtl="0">
              <a:spcBef>
                <a:spcPts val="0"/>
              </a:spcBef>
              <a:spcAft>
                <a:spcPts val="0"/>
              </a:spcAft>
              <a:buSzPts val="1900"/>
              <a:buFont typeface="Inter"/>
              <a:buChar char="●"/>
            </a:pPr>
            <a:r>
              <a:rPr lang="en-US" sz="1900">
                <a:latin typeface="Inter"/>
                <a:ea typeface="Inter"/>
                <a:cs typeface="Inter"/>
                <a:sym typeface="Inter"/>
              </a:rPr>
              <a:t>Flexible timelines to adapt to current RRC priorities</a:t>
            </a:r>
            <a:endParaRPr sz="1900">
              <a:latin typeface="Inter"/>
              <a:ea typeface="Inter"/>
              <a:cs typeface="Inter"/>
              <a:sym typeface="Inter"/>
            </a:endParaRPr>
          </a:p>
          <a:p>
            <a:pPr marL="457200" lvl="0" indent="-349250" algn="l" rtl="0">
              <a:spcBef>
                <a:spcPts val="0"/>
              </a:spcBef>
              <a:spcAft>
                <a:spcPts val="0"/>
              </a:spcAft>
              <a:buSzPts val="1900"/>
              <a:buFont typeface="Inter"/>
              <a:buChar char="●"/>
            </a:pPr>
            <a:r>
              <a:rPr lang="en-US" sz="1900">
                <a:latin typeface="Inter"/>
                <a:ea typeface="Inter"/>
                <a:cs typeface="Inter"/>
                <a:sym typeface="Inter"/>
              </a:rPr>
              <a:t>3 year evaluation plan is a living document</a:t>
            </a:r>
            <a:endParaRPr sz="1900">
              <a:latin typeface="Inter"/>
              <a:ea typeface="Inter"/>
              <a:cs typeface="Inter"/>
              <a:sym typeface="Inter"/>
            </a:endParaRPr>
          </a:p>
        </p:txBody>
      </p:sp>
      <p:grpSp>
        <p:nvGrpSpPr>
          <p:cNvPr id="415" name="Google Shape;415;g1324eb24259_0_149"/>
          <p:cNvGrpSpPr/>
          <p:nvPr/>
        </p:nvGrpSpPr>
        <p:grpSpPr>
          <a:xfrm>
            <a:off x="7824095" y="2189051"/>
            <a:ext cx="640622" cy="654954"/>
            <a:chOff x="1813" y="0"/>
            <a:chExt cx="809173" cy="812800"/>
          </a:xfrm>
        </p:grpSpPr>
        <p:sp>
          <p:nvSpPr>
            <p:cNvPr id="416" name="Google Shape;416;g1324eb24259_0_14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417" name="Google Shape;417;g1324eb24259_0_149"/>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i="0" u="none" strike="noStrike" cap="none">
                <a:solidFill>
                  <a:srgbClr val="000000"/>
                </a:solidFill>
                <a:latin typeface="Inter"/>
                <a:ea typeface="Inter"/>
                <a:cs typeface="Inter"/>
                <a:sym typeface="Inter"/>
              </a:endParaRPr>
            </a:p>
          </p:txBody>
        </p:sp>
      </p:grpSp>
      <p:sp>
        <p:nvSpPr>
          <p:cNvPr id="418" name="Google Shape;418;g1324eb24259_0_149"/>
          <p:cNvSpPr/>
          <p:nvPr/>
        </p:nvSpPr>
        <p:spPr>
          <a:xfrm>
            <a:off x="12992974" y="2432552"/>
            <a:ext cx="3782545" cy="1918675"/>
          </a:xfrm>
          <a:custGeom>
            <a:avLst/>
            <a:gdLst/>
            <a:ahLst/>
            <a:cxnLst/>
            <a:rect l="l" t="t" r="r" b="b"/>
            <a:pathLst>
              <a:path w="3840147" h="1913890" extrusionOk="0">
                <a:moveTo>
                  <a:pt x="3715687" y="1913890"/>
                </a:moveTo>
                <a:lnTo>
                  <a:pt x="124460" y="1913890"/>
                </a:lnTo>
                <a:cubicBezTo>
                  <a:pt x="55880" y="1913890"/>
                  <a:pt x="0" y="1858010"/>
                  <a:pt x="0" y="1789430"/>
                </a:cubicBezTo>
                <a:lnTo>
                  <a:pt x="0" y="124460"/>
                </a:lnTo>
                <a:cubicBezTo>
                  <a:pt x="0" y="55880"/>
                  <a:pt x="55880" y="0"/>
                  <a:pt x="124460" y="0"/>
                </a:cubicBezTo>
                <a:lnTo>
                  <a:pt x="3715688" y="0"/>
                </a:lnTo>
                <a:cubicBezTo>
                  <a:pt x="3784267" y="0"/>
                  <a:pt x="3840147" y="55880"/>
                  <a:pt x="3840147" y="124460"/>
                </a:cubicBezTo>
                <a:lnTo>
                  <a:pt x="3840147" y="1789430"/>
                </a:lnTo>
                <a:cubicBezTo>
                  <a:pt x="3840147" y="1858010"/>
                  <a:pt x="3784267" y="1913890"/>
                  <a:pt x="3715688" y="1913890"/>
                </a:cubicBez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b="1">
                <a:latin typeface="Inter"/>
                <a:ea typeface="Inter"/>
                <a:cs typeface="Inter"/>
                <a:sym typeface="Inter"/>
              </a:rPr>
              <a:t>Scope Creep</a:t>
            </a:r>
            <a:endParaRPr sz="2300" b="1">
              <a:latin typeface="Inter"/>
              <a:ea typeface="Inter"/>
              <a:cs typeface="Inter"/>
              <a:sym typeface="Inter"/>
            </a:endParaRPr>
          </a:p>
        </p:txBody>
      </p:sp>
      <p:sp>
        <p:nvSpPr>
          <p:cNvPr id="419" name="Google Shape;419;g1324eb24259_0_149"/>
          <p:cNvSpPr/>
          <p:nvPr/>
        </p:nvSpPr>
        <p:spPr>
          <a:xfrm>
            <a:off x="12992975" y="4559957"/>
            <a:ext cx="3782545" cy="3818211"/>
          </a:xfrm>
          <a:custGeom>
            <a:avLst/>
            <a:gdLst/>
            <a:ahLst/>
            <a:cxnLst/>
            <a:rect l="l" t="t" r="r" b="b"/>
            <a:pathLst>
              <a:path w="3840147" h="1913890" extrusionOk="0">
                <a:moveTo>
                  <a:pt x="3715687" y="1913890"/>
                </a:moveTo>
                <a:lnTo>
                  <a:pt x="124460" y="1913890"/>
                </a:lnTo>
                <a:cubicBezTo>
                  <a:pt x="55880" y="1913890"/>
                  <a:pt x="0" y="1858010"/>
                  <a:pt x="0" y="1789430"/>
                </a:cubicBezTo>
                <a:lnTo>
                  <a:pt x="0" y="124460"/>
                </a:lnTo>
                <a:cubicBezTo>
                  <a:pt x="0" y="55880"/>
                  <a:pt x="55880" y="0"/>
                  <a:pt x="124460" y="0"/>
                </a:cubicBezTo>
                <a:lnTo>
                  <a:pt x="3715688" y="0"/>
                </a:lnTo>
                <a:cubicBezTo>
                  <a:pt x="3784267" y="0"/>
                  <a:pt x="3840147" y="55880"/>
                  <a:pt x="3840147" y="124460"/>
                </a:cubicBezTo>
                <a:lnTo>
                  <a:pt x="3840147" y="1789430"/>
                </a:lnTo>
                <a:cubicBezTo>
                  <a:pt x="3840147" y="1858010"/>
                  <a:pt x="3784267" y="1913890"/>
                  <a:pt x="3715688" y="1913890"/>
                </a:cubicBezTo>
                <a:close/>
              </a:path>
            </a:pathLst>
          </a:custGeom>
          <a:solidFill>
            <a:srgbClr val="F9FBFB"/>
          </a:solidFill>
          <a:ln>
            <a:noFill/>
          </a:ln>
        </p:spPr>
        <p:txBody>
          <a:bodyPr spcFirstLastPara="1" wrap="square" lIns="91425" tIns="91425" rIns="91425" bIns="91425" anchor="ctr" anchorCtr="0">
            <a:noAutofit/>
          </a:bodyPr>
          <a:lstStyle/>
          <a:p>
            <a:pPr marL="457200" lvl="0" indent="-349250" algn="l" rtl="0">
              <a:spcBef>
                <a:spcPts val="0"/>
              </a:spcBef>
              <a:spcAft>
                <a:spcPts val="0"/>
              </a:spcAft>
              <a:buClr>
                <a:schemeClr val="dk1"/>
              </a:buClr>
              <a:buSzPts val="1900"/>
              <a:buFont typeface="Inter"/>
              <a:buChar char="●"/>
            </a:pPr>
            <a:r>
              <a:rPr lang="en-US" sz="1900">
                <a:solidFill>
                  <a:schemeClr val="dk1"/>
                </a:solidFill>
                <a:latin typeface="Inter"/>
                <a:ea typeface="Inter"/>
                <a:cs typeface="Inter"/>
                <a:sym typeface="Inter"/>
              </a:rPr>
              <a:t>Clear deliverables established at outset</a:t>
            </a:r>
            <a:endParaRPr sz="1900">
              <a:solidFill>
                <a:schemeClr val="dk1"/>
              </a:solidFill>
              <a:latin typeface="Inter"/>
              <a:ea typeface="Inter"/>
              <a:cs typeface="Inter"/>
              <a:sym typeface="Inter"/>
            </a:endParaRPr>
          </a:p>
          <a:p>
            <a:pPr marL="457200" lvl="0" indent="-349250" algn="l" rtl="0">
              <a:spcBef>
                <a:spcPts val="0"/>
              </a:spcBef>
              <a:spcAft>
                <a:spcPts val="0"/>
              </a:spcAft>
              <a:buClr>
                <a:schemeClr val="dk1"/>
              </a:buClr>
              <a:buSzPts val="1900"/>
              <a:buFont typeface="Inter"/>
              <a:buChar char="●"/>
            </a:pPr>
            <a:r>
              <a:rPr lang="en-US" sz="1900">
                <a:solidFill>
                  <a:schemeClr val="dk1"/>
                </a:solidFill>
                <a:latin typeface="Inter"/>
                <a:ea typeface="Inter"/>
                <a:cs typeface="Inter"/>
                <a:sym typeface="Inter"/>
              </a:rPr>
              <a:t>Key dates and deadlines from RRC outlined</a:t>
            </a:r>
            <a:endParaRPr sz="1900">
              <a:solidFill>
                <a:schemeClr val="dk1"/>
              </a:solidFill>
              <a:latin typeface="Inter"/>
              <a:ea typeface="Inter"/>
              <a:cs typeface="Inter"/>
              <a:sym typeface="Inter"/>
            </a:endParaRPr>
          </a:p>
          <a:p>
            <a:pPr marL="457200" lvl="0" indent="-349250" algn="l" rtl="0">
              <a:spcBef>
                <a:spcPts val="0"/>
              </a:spcBef>
              <a:spcAft>
                <a:spcPts val="0"/>
              </a:spcAft>
              <a:buClr>
                <a:schemeClr val="dk1"/>
              </a:buClr>
              <a:buSzPts val="1900"/>
              <a:buFont typeface="Inter"/>
              <a:buChar char="●"/>
            </a:pPr>
            <a:r>
              <a:rPr lang="en-US" sz="1900">
                <a:solidFill>
                  <a:schemeClr val="dk1"/>
                </a:solidFill>
                <a:latin typeface="Inter"/>
                <a:ea typeface="Inter"/>
                <a:cs typeface="Inter"/>
                <a:sym typeface="Inter"/>
              </a:rPr>
              <a:t>Regular check-ins and meetings with RRC</a:t>
            </a:r>
            <a:endParaRPr sz="2300">
              <a:solidFill>
                <a:schemeClr val="dk1"/>
              </a:solidFill>
              <a:latin typeface="Inter"/>
              <a:ea typeface="Inter"/>
              <a:cs typeface="Inter"/>
              <a:sym typeface="Inter"/>
            </a:endParaRPr>
          </a:p>
        </p:txBody>
      </p:sp>
      <p:grpSp>
        <p:nvGrpSpPr>
          <p:cNvPr id="420" name="Google Shape;420;g1324eb24259_0_149"/>
          <p:cNvGrpSpPr/>
          <p:nvPr/>
        </p:nvGrpSpPr>
        <p:grpSpPr>
          <a:xfrm>
            <a:off x="12730683" y="2189056"/>
            <a:ext cx="640622" cy="654954"/>
            <a:chOff x="1813" y="0"/>
            <a:chExt cx="809173" cy="812800"/>
          </a:xfrm>
        </p:grpSpPr>
        <p:sp>
          <p:nvSpPr>
            <p:cNvPr id="421" name="Google Shape;421;g1324eb24259_0_14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422" name="Google Shape;422;g1324eb24259_0_149"/>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i="0" u="none" strike="noStrike" cap="none">
                <a:solidFill>
                  <a:srgbClr val="000000"/>
                </a:solidFill>
                <a:latin typeface="Inter"/>
                <a:ea typeface="Inter"/>
                <a:cs typeface="Inter"/>
                <a:sym typeface="Inter"/>
              </a:endParaRPr>
            </a:p>
          </p:txBody>
        </p:sp>
      </p:grpSp>
      <p:grpSp>
        <p:nvGrpSpPr>
          <p:cNvPr id="423" name="Google Shape;423;g1324eb24259_0_149"/>
          <p:cNvGrpSpPr/>
          <p:nvPr/>
        </p:nvGrpSpPr>
        <p:grpSpPr>
          <a:xfrm>
            <a:off x="5149770" y="9031384"/>
            <a:ext cx="640622" cy="654954"/>
            <a:chOff x="1813" y="0"/>
            <a:chExt cx="809173" cy="812800"/>
          </a:xfrm>
        </p:grpSpPr>
        <p:sp>
          <p:nvSpPr>
            <p:cNvPr id="424" name="Google Shape;424;g1324eb24259_0_14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8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425" name="Google Shape;425;g1324eb24259_0_149"/>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i="0" u="none" strike="noStrike" cap="none">
                <a:solidFill>
                  <a:srgbClr val="000000"/>
                </a:solidFill>
                <a:latin typeface="Inter"/>
                <a:ea typeface="Inter"/>
                <a:cs typeface="Inter"/>
                <a:sym typeface="Inter"/>
              </a:endParaRPr>
            </a:p>
          </p:txBody>
        </p:sp>
      </p:grpSp>
      <p:sp>
        <p:nvSpPr>
          <p:cNvPr id="426" name="Google Shape;426;g1324eb24259_0_149"/>
          <p:cNvSpPr txBox="1"/>
          <p:nvPr/>
        </p:nvSpPr>
        <p:spPr>
          <a:xfrm>
            <a:off x="6022563" y="9158763"/>
            <a:ext cx="1572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Calibri"/>
                <a:ea typeface="Calibri"/>
                <a:cs typeface="Calibri"/>
                <a:sym typeface="Calibri"/>
              </a:rPr>
              <a:t>High Severity</a:t>
            </a:r>
            <a:endParaRPr sz="1600" b="1">
              <a:latin typeface="Calibri"/>
              <a:ea typeface="Calibri"/>
              <a:cs typeface="Calibri"/>
              <a:sym typeface="Calibri"/>
            </a:endParaRPr>
          </a:p>
        </p:txBody>
      </p:sp>
      <p:sp>
        <p:nvSpPr>
          <p:cNvPr id="427" name="Google Shape;427;g1324eb24259_0_149"/>
          <p:cNvSpPr txBox="1"/>
          <p:nvPr/>
        </p:nvSpPr>
        <p:spPr>
          <a:xfrm>
            <a:off x="8699553" y="9158775"/>
            <a:ext cx="1827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Calibri"/>
                <a:ea typeface="Calibri"/>
                <a:cs typeface="Calibri"/>
                <a:sym typeface="Calibri"/>
              </a:rPr>
              <a:t>Moderate Severity</a:t>
            </a:r>
            <a:endParaRPr sz="1600" b="1">
              <a:latin typeface="Calibri"/>
              <a:ea typeface="Calibri"/>
              <a:cs typeface="Calibri"/>
              <a:sym typeface="Calibri"/>
            </a:endParaRPr>
          </a:p>
        </p:txBody>
      </p:sp>
      <p:grpSp>
        <p:nvGrpSpPr>
          <p:cNvPr id="428" name="Google Shape;428;g1324eb24259_0_149"/>
          <p:cNvGrpSpPr/>
          <p:nvPr/>
        </p:nvGrpSpPr>
        <p:grpSpPr>
          <a:xfrm>
            <a:off x="7826733" y="9031376"/>
            <a:ext cx="640622" cy="654954"/>
            <a:chOff x="1813" y="0"/>
            <a:chExt cx="809173" cy="812800"/>
          </a:xfrm>
        </p:grpSpPr>
        <p:sp>
          <p:nvSpPr>
            <p:cNvPr id="429" name="Google Shape;429;g1324eb24259_0_14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430" name="Google Shape;430;g1324eb24259_0_149"/>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i="0" u="none" strike="noStrike" cap="none">
                <a:solidFill>
                  <a:srgbClr val="000000"/>
                </a:solidFill>
                <a:latin typeface="Inter"/>
                <a:ea typeface="Inter"/>
                <a:cs typeface="Inter"/>
                <a:sym typeface="Inter"/>
              </a:endParaRPr>
            </a:p>
          </p:txBody>
        </p:sp>
      </p:grpSp>
      <p:grpSp>
        <p:nvGrpSpPr>
          <p:cNvPr id="431" name="Google Shape;431;g1324eb24259_0_149"/>
          <p:cNvGrpSpPr/>
          <p:nvPr/>
        </p:nvGrpSpPr>
        <p:grpSpPr>
          <a:xfrm>
            <a:off x="10820570" y="9031394"/>
            <a:ext cx="640622" cy="654954"/>
            <a:chOff x="1813" y="0"/>
            <a:chExt cx="809173" cy="812800"/>
          </a:xfrm>
        </p:grpSpPr>
        <p:sp>
          <p:nvSpPr>
            <p:cNvPr id="432" name="Google Shape;432;g1324eb24259_0_14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433" name="Google Shape;433;g1324eb24259_0_149"/>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i="0" u="none" strike="noStrike" cap="none">
                <a:solidFill>
                  <a:srgbClr val="000000"/>
                </a:solidFill>
                <a:latin typeface="Inter"/>
                <a:ea typeface="Inter"/>
                <a:cs typeface="Inter"/>
                <a:sym typeface="Inter"/>
              </a:endParaRPr>
            </a:p>
          </p:txBody>
        </p:sp>
      </p:grpSp>
      <p:sp>
        <p:nvSpPr>
          <p:cNvPr id="434" name="Google Shape;434;g1324eb24259_0_149"/>
          <p:cNvSpPr txBox="1"/>
          <p:nvPr/>
        </p:nvSpPr>
        <p:spPr>
          <a:xfrm>
            <a:off x="11566238" y="9158763"/>
            <a:ext cx="1572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Calibri"/>
                <a:ea typeface="Calibri"/>
                <a:cs typeface="Calibri"/>
                <a:sym typeface="Calibri"/>
              </a:rPr>
              <a:t>Low</a:t>
            </a:r>
            <a:r>
              <a:rPr lang="en-US" sz="1600">
                <a:latin typeface="Calibri"/>
                <a:ea typeface="Calibri"/>
                <a:cs typeface="Calibri"/>
                <a:sym typeface="Calibri"/>
              </a:rPr>
              <a:t> </a:t>
            </a:r>
            <a:r>
              <a:rPr lang="en-US" sz="1600" b="1">
                <a:latin typeface="Calibri"/>
                <a:ea typeface="Calibri"/>
                <a:cs typeface="Calibri"/>
                <a:sym typeface="Calibri"/>
              </a:rPr>
              <a:t>Severity</a:t>
            </a:r>
            <a:endParaRPr sz="1600" b="1">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10"/>
          <p:cNvPicPr preferRelativeResize="0"/>
          <p:nvPr/>
        </p:nvPicPr>
        <p:blipFill>
          <a:blip r:embed="rId3">
            <a:alphaModFix/>
          </a:blip>
          <a:stretch>
            <a:fillRect/>
          </a:stretch>
        </p:blipFill>
        <p:spPr>
          <a:xfrm>
            <a:off x="2667000" y="5345604"/>
            <a:ext cx="3810000" cy="3810000"/>
          </a:xfrm>
          <a:prstGeom prst="rect">
            <a:avLst/>
          </a:prstGeom>
          <a:noFill/>
          <a:ln>
            <a:noFill/>
          </a:ln>
        </p:spPr>
      </p:pic>
      <p:sp>
        <p:nvSpPr>
          <p:cNvPr id="440" name="Google Shape;440;p10"/>
          <p:cNvSpPr txBox="1"/>
          <p:nvPr/>
        </p:nvSpPr>
        <p:spPr>
          <a:xfrm>
            <a:off x="9335392" y="4284512"/>
            <a:ext cx="7944000" cy="1431600"/>
          </a:xfrm>
          <a:prstGeom prst="rect">
            <a:avLst/>
          </a:prstGeom>
          <a:noFill/>
          <a:ln>
            <a:noFill/>
          </a:ln>
        </p:spPr>
        <p:txBody>
          <a:bodyPr spcFirstLastPara="1" wrap="square" lIns="0" tIns="0" rIns="0" bIns="0" anchor="t" anchorCtr="0">
            <a:spAutoFit/>
          </a:bodyPr>
          <a:lstStyle/>
          <a:p>
            <a:pPr marL="0" marR="0" lvl="0" indent="0" algn="ctr" rtl="0">
              <a:lnSpc>
                <a:spcPct val="139989"/>
              </a:lnSpc>
              <a:spcBef>
                <a:spcPts val="0"/>
              </a:spcBef>
              <a:spcAft>
                <a:spcPts val="0"/>
              </a:spcAft>
              <a:buNone/>
            </a:pPr>
            <a:r>
              <a:rPr lang="en-US" sz="9300" b="1" i="0" u="none" strike="noStrike" cap="none">
                <a:solidFill>
                  <a:srgbClr val="434343"/>
                </a:solidFill>
                <a:latin typeface="Inter"/>
                <a:ea typeface="Inter"/>
                <a:cs typeface="Inter"/>
                <a:sym typeface="Inter"/>
              </a:rPr>
              <a:t>Thank You</a:t>
            </a:r>
            <a:endParaRPr>
              <a:solidFill>
                <a:srgbClr val="434343"/>
              </a:solidFill>
            </a:endParaRPr>
          </a:p>
        </p:txBody>
      </p:sp>
      <p:sp>
        <p:nvSpPr>
          <p:cNvPr id="441" name="Google Shape;441;p10"/>
          <p:cNvSpPr txBox="1"/>
          <p:nvPr/>
        </p:nvSpPr>
        <p:spPr>
          <a:xfrm>
            <a:off x="9335392" y="5696043"/>
            <a:ext cx="7944000" cy="1431600"/>
          </a:xfrm>
          <a:prstGeom prst="rect">
            <a:avLst/>
          </a:prstGeom>
          <a:noFill/>
          <a:ln>
            <a:noFill/>
          </a:ln>
        </p:spPr>
        <p:txBody>
          <a:bodyPr spcFirstLastPara="1" wrap="square" lIns="0" tIns="0" rIns="0" bIns="0" anchor="t" anchorCtr="0">
            <a:spAutoFit/>
          </a:bodyPr>
          <a:lstStyle/>
          <a:p>
            <a:pPr marL="0" marR="0" lvl="0" indent="0" algn="ctr" rtl="0">
              <a:lnSpc>
                <a:spcPct val="139989"/>
              </a:lnSpc>
              <a:spcBef>
                <a:spcPts val="0"/>
              </a:spcBef>
              <a:spcAft>
                <a:spcPts val="0"/>
              </a:spcAft>
              <a:buNone/>
            </a:pPr>
            <a:r>
              <a:rPr lang="en-US" sz="9300" b="0" i="0" u="none" strike="noStrike" cap="none">
                <a:solidFill>
                  <a:srgbClr val="434343"/>
                </a:solidFill>
                <a:latin typeface="Inter"/>
                <a:ea typeface="Inter"/>
                <a:cs typeface="Inter"/>
                <a:sym typeface="Inter"/>
              </a:rPr>
              <a:t>for </a:t>
            </a:r>
            <a:r>
              <a:rPr lang="en-US" sz="9300">
                <a:solidFill>
                  <a:srgbClr val="434343"/>
                </a:solidFill>
                <a:latin typeface="Inter"/>
                <a:ea typeface="Inter"/>
                <a:cs typeface="Inter"/>
                <a:sym typeface="Inter"/>
              </a:rPr>
              <a:t>Listening</a:t>
            </a:r>
            <a:endParaRPr>
              <a:solidFill>
                <a:srgbClr val="434343"/>
              </a:solidFill>
            </a:endParaRPr>
          </a:p>
        </p:txBody>
      </p:sp>
      <p:pic>
        <p:nvPicPr>
          <p:cNvPr id="442" name="Google Shape;442;p10"/>
          <p:cNvPicPr preferRelativeResize="0"/>
          <p:nvPr/>
        </p:nvPicPr>
        <p:blipFill>
          <a:blip r:embed="rId4">
            <a:alphaModFix/>
          </a:blip>
          <a:stretch>
            <a:fillRect/>
          </a:stretch>
        </p:blipFill>
        <p:spPr>
          <a:xfrm>
            <a:off x="11305500" y="1473800"/>
            <a:ext cx="4003824" cy="1955200"/>
          </a:xfrm>
          <a:prstGeom prst="rect">
            <a:avLst/>
          </a:prstGeom>
          <a:noFill/>
          <a:ln>
            <a:noFill/>
          </a:ln>
        </p:spPr>
      </p:pic>
      <p:pic>
        <p:nvPicPr>
          <p:cNvPr id="443" name="Google Shape;443;p10"/>
          <p:cNvPicPr preferRelativeResize="0"/>
          <p:nvPr/>
        </p:nvPicPr>
        <p:blipFill>
          <a:blip r:embed="rId5">
            <a:alphaModFix/>
          </a:blip>
          <a:stretch>
            <a:fillRect/>
          </a:stretch>
        </p:blipFill>
        <p:spPr>
          <a:xfrm>
            <a:off x="1746800" y="4095279"/>
            <a:ext cx="5650386" cy="1431600"/>
          </a:xfrm>
          <a:prstGeom prst="rect">
            <a:avLst/>
          </a:prstGeom>
          <a:noFill/>
          <a:ln>
            <a:noFill/>
          </a:ln>
        </p:spPr>
      </p:pic>
      <p:pic>
        <p:nvPicPr>
          <p:cNvPr id="444" name="Google Shape;444;p10"/>
          <p:cNvPicPr preferRelativeResize="0"/>
          <p:nvPr/>
        </p:nvPicPr>
        <p:blipFill>
          <a:blip r:embed="rId6">
            <a:alphaModFix/>
          </a:blip>
          <a:stretch>
            <a:fillRect/>
          </a:stretch>
        </p:blipFill>
        <p:spPr>
          <a:xfrm>
            <a:off x="2095500" y="2008934"/>
            <a:ext cx="4953000" cy="114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g13209e2f96e_0_47"/>
          <p:cNvPicPr preferRelativeResize="0"/>
          <p:nvPr/>
        </p:nvPicPr>
        <p:blipFill>
          <a:blip r:embed="rId3">
            <a:alphaModFix/>
          </a:blip>
          <a:stretch>
            <a:fillRect/>
          </a:stretch>
        </p:blipFill>
        <p:spPr>
          <a:xfrm>
            <a:off x="634400" y="540376"/>
            <a:ext cx="2402780" cy="1173350"/>
          </a:xfrm>
          <a:prstGeom prst="rect">
            <a:avLst/>
          </a:prstGeom>
          <a:noFill/>
          <a:ln>
            <a:noFill/>
          </a:ln>
        </p:spPr>
      </p:pic>
      <p:sp>
        <p:nvSpPr>
          <p:cNvPr id="104" name="Google Shape;104;g13209e2f96e_0_47"/>
          <p:cNvSpPr/>
          <p:nvPr/>
        </p:nvSpPr>
        <p:spPr>
          <a:xfrm>
            <a:off x="7825075" y="5920064"/>
            <a:ext cx="2159000" cy="2159000"/>
          </a:xfrm>
          <a:custGeom>
            <a:avLst/>
            <a:gdLst/>
            <a:ahLst/>
            <a:cxnLst/>
            <a:rect l="l" t="t" r="r" b="b"/>
            <a:pathLst>
              <a:path w="6350000" h="6350000" extrusionOk="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5" name="Google Shape;105;g13209e2f96e_0_47"/>
          <p:cNvSpPr/>
          <p:nvPr/>
        </p:nvSpPr>
        <p:spPr>
          <a:xfrm>
            <a:off x="4781848" y="3369125"/>
            <a:ext cx="2159000" cy="2159000"/>
          </a:xfrm>
          <a:custGeom>
            <a:avLst/>
            <a:gdLst/>
            <a:ahLst/>
            <a:cxnLst/>
            <a:rect l="l" t="t" r="r" b="b"/>
            <a:pathLst>
              <a:path w="6350000" h="6350000" extrusionOk="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6" name="Google Shape;106;g13209e2f96e_0_47"/>
          <p:cNvSpPr/>
          <p:nvPr/>
        </p:nvSpPr>
        <p:spPr>
          <a:xfrm>
            <a:off x="1738622" y="5920064"/>
            <a:ext cx="2159000" cy="2159000"/>
          </a:xfrm>
          <a:custGeom>
            <a:avLst/>
            <a:gdLst/>
            <a:ahLst/>
            <a:cxnLst/>
            <a:rect l="l" t="t" r="r" b="b"/>
            <a:pathLst>
              <a:path w="6350000" h="6350000" extrusionOk="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7" name="Google Shape;107;g13209e2f96e_0_47"/>
          <p:cNvSpPr/>
          <p:nvPr/>
        </p:nvSpPr>
        <p:spPr>
          <a:xfrm>
            <a:off x="10868302" y="3369125"/>
            <a:ext cx="2159000" cy="2159000"/>
          </a:xfrm>
          <a:custGeom>
            <a:avLst/>
            <a:gdLst/>
            <a:ahLst/>
            <a:cxnLst/>
            <a:rect l="l" t="t" r="r" b="b"/>
            <a:pathLst>
              <a:path w="6350000" h="6350000" extrusionOk="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cxnSp>
        <p:nvCxnSpPr>
          <p:cNvPr id="108" name="Google Shape;108;g13209e2f96e_0_47"/>
          <p:cNvCxnSpPr/>
          <p:nvPr/>
        </p:nvCxnSpPr>
        <p:spPr>
          <a:xfrm rot="-2655384">
            <a:off x="3165750" y="5229220"/>
            <a:ext cx="1356699" cy="0"/>
          </a:xfrm>
          <a:prstGeom prst="straightConnector1">
            <a:avLst/>
          </a:prstGeom>
          <a:noFill/>
          <a:ln w="47625" cap="rnd" cmpd="sng">
            <a:solidFill>
              <a:srgbClr val="327C80"/>
            </a:solidFill>
            <a:prstDash val="solid"/>
            <a:round/>
            <a:headEnd type="oval" w="lg" len="lg"/>
            <a:tailEnd type="oval" w="lg" len="lg"/>
          </a:ln>
        </p:spPr>
      </p:cxnSp>
      <p:cxnSp>
        <p:nvCxnSpPr>
          <p:cNvPr id="109" name="Google Shape;109;g13209e2f96e_0_47"/>
          <p:cNvCxnSpPr/>
          <p:nvPr/>
        </p:nvCxnSpPr>
        <p:spPr>
          <a:xfrm rot="-2655384">
            <a:off x="9252203" y="5229220"/>
            <a:ext cx="1356699" cy="0"/>
          </a:xfrm>
          <a:prstGeom prst="straightConnector1">
            <a:avLst/>
          </a:prstGeom>
          <a:noFill/>
          <a:ln w="47625" cap="rnd" cmpd="sng">
            <a:solidFill>
              <a:srgbClr val="327C80"/>
            </a:solidFill>
            <a:prstDash val="solid"/>
            <a:round/>
            <a:headEnd type="oval" w="lg" len="lg"/>
            <a:tailEnd type="oval" w="lg" len="lg"/>
          </a:ln>
        </p:spPr>
      </p:cxnSp>
      <p:cxnSp>
        <p:nvCxnSpPr>
          <p:cNvPr id="110" name="Google Shape;110;g13209e2f96e_0_47"/>
          <p:cNvCxnSpPr/>
          <p:nvPr/>
        </p:nvCxnSpPr>
        <p:spPr>
          <a:xfrm rot="-8100000">
            <a:off x="7194054" y="5229226"/>
            <a:ext cx="1356796" cy="0"/>
          </a:xfrm>
          <a:prstGeom prst="straightConnector1">
            <a:avLst/>
          </a:prstGeom>
          <a:noFill/>
          <a:ln w="47625" cap="rnd" cmpd="sng">
            <a:solidFill>
              <a:srgbClr val="327C80"/>
            </a:solidFill>
            <a:prstDash val="solid"/>
            <a:round/>
            <a:headEnd type="oval" w="lg" len="lg"/>
            <a:tailEnd type="oval" w="lg" len="lg"/>
          </a:ln>
        </p:spPr>
      </p:cxnSp>
      <p:sp>
        <p:nvSpPr>
          <p:cNvPr id="111" name="Google Shape;111;g13209e2f96e_0_47"/>
          <p:cNvSpPr/>
          <p:nvPr/>
        </p:nvSpPr>
        <p:spPr>
          <a:xfrm>
            <a:off x="14232950" y="5991327"/>
            <a:ext cx="2159000" cy="2159000"/>
          </a:xfrm>
          <a:custGeom>
            <a:avLst/>
            <a:gdLst/>
            <a:ahLst/>
            <a:cxnLst/>
            <a:rect l="l" t="t" r="r" b="b"/>
            <a:pathLst>
              <a:path w="6350000" h="6350000" extrusionOk="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cxnSp>
        <p:nvCxnSpPr>
          <p:cNvPr id="112" name="Google Shape;112;g13209e2f96e_0_47"/>
          <p:cNvCxnSpPr/>
          <p:nvPr/>
        </p:nvCxnSpPr>
        <p:spPr>
          <a:xfrm rot="-8100000">
            <a:off x="13381316" y="5229214"/>
            <a:ext cx="1356796" cy="0"/>
          </a:xfrm>
          <a:prstGeom prst="straightConnector1">
            <a:avLst/>
          </a:prstGeom>
          <a:noFill/>
          <a:ln w="47625" cap="rnd" cmpd="sng">
            <a:solidFill>
              <a:srgbClr val="327C80"/>
            </a:solidFill>
            <a:prstDash val="solid"/>
            <a:round/>
            <a:headEnd type="oval" w="lg" len="lg"/>
            <a:tailEnd type="oval" w="lg" len="lg"/>
          </a:ln>
        </p:spPr>
      </p:cxnSp>
      <p:sp>
        <p:nvSpPr>
          <p:cNvPr id="113" name="Google Shape;113;g13209e2f96e_0_47"/>
          <p:cNvSpPr txBox="1"/>
          <p:nvPr/>
        </p:nvSpPr>
        <p:spPr>
          <a:xfrm>
            <a:off x="1738583" y="8249000"/>
            <a:ext cx="2159100" cy="849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a:solidFill>
                  <a:srgbClr val="434343"/>
                </a:solidFill>
                <a:latin typeface="Inter"/>
                <a:ea typeface="Inter"/>
                <a:cs typeface="Inter"/>
                <a:sym typeface="Inter"/>
              </a:rPr>
              <a:t>Blaga Ivanova (she/her)</a:t>
            </a:r>
            <a:endParaRPr>
              <a:solidFill>
                <a:srgbClr val="434343"/>
              </a:solidFill>
            </a:endParaRPr>
          </a:p>
        </p:txBody>
      </p:sp>
      <p:sp>
        <p:nvSpPr>
          <p:cNvPr id="114" name="Google Shape;114;g13209e2f96e_0_47"/>
          <p:cNvSpPr txBox="1"/>
          <p:nvPr/>
        </p:nvSpPr>
        <p:spPr>
          <a:xfrm>
            <a:off x="4781808" y="5566075"/>
            <a:ext cx="2159100" cy="849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a:solidFill>
                  <a:srgbClr val="434343"/>
                </a:solidFill>
                <a:latin typeface="Inter"/>
                <a:ea typeface="Inter"/>
                <a:cs typeface="Inter"/>
                <a:sym typeface="Inter"/>
              </a:rPr>
              <a:t>Jenna Bentley (she/her)</a:t>
            </a:r>
            <a:endParaRPr>
              <a:solidFill>
                <a:srgbClr val="434343"/>
              </a:solidFill>
            </a:endParaRPr>
          </a:p>
        </p:txBody>
      </p:sp>
      <p:sp>
        <p:nvSpPr>
          <p:cNvPr id="115" name="Google Shape;115;g13209e2f96e_0_47"/>
          <p:cNvSpPr txBox="1"/>
          <p:nvPr/>
        </p:nvSpPr>
        <p:spPr>
          <a:xfrm>
            <a:off x="7825033" y="8150325"/>
            <a:ext cx="2159100" cy="849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a:solidFill>
                  <a:srgbClr val="434343"/>
                </a:solidFill>
                <a:latin typeface="Inter"/>
                <a:ea typeface="Inter"/>
                <a:cs typeface="Inter"/>
                <a:sym typeface="Inter"/>
              </a:rPr>
              <a:t>Samer Rihani</a:t>
            </a:r>
            <a:endParaRPr sz="2300">
              <a:solidFill>
                <a:srgbClr val="434343"/>
              </a:solidFill>
              <a:latin typeface="Inter"/>
              <a:ea typeface="Inter"/>
              <a:cs typeface="Inter"/>
              <a:sym typeface="Inter"/>
            </a:endParaRPr>
          </a:p>
          <a:p>
            <a:pPr marL="0" marR="0" lvl="0" indent="0" algn="ctr" rtl="0">
              <a:lnSpc>
                <a:spcPct val="140000"/>
              </a:lnSpc>
              <a:spcBef>
                <a:spcPts val="0"/>
              </a:spcBef>
              <a:spcAft>
                <a:spcPts val="0"/>
              </a:spcAft>
              <a:buNone/>
            </a:pPr>
            <a:r>
              <a:rPr lang="en-US" sz="2300">
                <a:solidFill>
                  <a:srgbClr val="434343"/>
                </a:solidFill>
                <a:latin typeface="Inter"/>
                <a:ea typeface="Inter"/>
                <a:cs typeface="Inter"/>
                <a:sym typeface="Inter"/>
              </a:rPr>
              <a:t>(he/him)</a:t>
            </a:r>
            <a:endParaRPr sz="2300">
              <a:solidFill>
                <a:srgbClr val="434343"/>
              </a:solidFill>
              <a:latin typeface="Inter"/>
              <a:ea typeface="Inter"/>
              <a:cs typeface="Inter"/>
              <a:sym typeface="Inter"/>
            </a:endParaRPr>
          </a:p>
        </p:txBody>
      </p:sp>
      <p:sp>
        <p:nvSpPr>
          <p:cNvPr id="116" name="Google Shape;116;g13209e2f96e_0_47"/>
          <p:cNvSpPr txBox="1"/>
          <p:nvPr/>
        </p:nvSpPr>
        <p:spPr>
          <a:xfrm>
            <a:off x="10918670" y="5566075"/>
            <a:ext cx="2159100" cy="849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a:solidFill>
                  <a:srgbClr val="434343"/>
                </a:solidFill>
                <a:latin typeface="Inter"/>
                <a:ea typeface="Inter"/>
                <a:cs typeface="Inter"/>
                <a:sym typeface="Inter"/>
              </a:rPr>
              <a:t>Reem Mustafa</a:t>
            </a:r>
            <a:endParaRPr sz="2300">
              <a:solidFill>
                <a:srgbClr val="434343"/>
              </a:solidFill>
              <a:latin typeface="Inter"/>
              <a:ea typeface="Inter"/>
              <a:cs typeface="Inter"/>
              <a:sym typeface="Inter"/>
            </a:endParaRPr>
          </a:p>
          <a:p>
            <a:pPr marL="0" marR="0" lvl="0" indent="0" algn="ctr" rtl="0">
              <a:lnSpc>
                <a:spcPct val="140000"/>
              </a:lnSpc>
              <a:spcBef>
                <a:spcPts val="0"/>
              </a:spcBef>
              <a:spcAft>
                <a:spcPts val="0"/>
              </a:spcAft>
              <a:buNone/>
            </a:pPr>
            <a:r>
              <a:rPr lang="en-US" sz="2300">
                <a:solidFill>
                  <a:srgbClr val="434343"/>
                </a:solidFill>
                <a:latin typeface="Inter"/>
                <a:ea typeface="Inter"/>
                <a:cs typeface="Inter"/>
                <a:sym typeface="Inter"/>
              </a:rPr>
              <a:t>(she/her)</a:t>
            </a:r>
            <a:endParaRPr sz="2300">
              <a:solidFill>
                <a:srgbClr val="434343"/>
              </a:solidFill>
              <a:latin typeface="Inter"/>
              <a:ea typeface="Inter"/>
              <a:cs typeface="Inter"/>
              <a:sym typeface="Inter"/>
            </a:endParaRPr>
          </a:p>
        </p:txBody>
      </p:sp>
      <p:sp>
        <p:nvSpPr>
          <p:cNvPr id="117" name="Google Shape;117;g13209e2f96e_0_47"/>
          <p:cNvSpPr txBox="1"/>
          <p:nvPr/>
        </p:nvSpPr>
        <p:spPr>
          <a:xfrm>
            <a:off x="13791300" y="8209300"/>
            <a:ext cx="3042300" cy="849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a:solidFill>
                  <a:srgbClr val="434343"/>
                </a:solidFill>
                <a:latin typeface="Inter"/>
                <a:ea typeface="Inter"/>
                <a:cs typeface="Inter"/>
                <a:sym typeface="Inter"/>
              </a:rPr>
              <a:t>Sadie Stephenson</a:t>
            </a:r>
            <a:endParaRPr sz="2300">
              <a:solidFill>
                <a:srgbClr val="434343"/>
              </a:solidFill>
              <a:latin typeface="Inter"/>
              <a:ea typeface="Inter"/>
              <a:cs typeface="Inter"/>
              <a:sym typeface="Inter"/>
            </a:endParaRPr>
          </a:p>
          <a:p>
            <a:pPr marL="0" marR="0" lvl="0" indent="0" algn="ctr" rtl="0">
              <a:lnSpc>
                <a:spcPct val="140000"/>
              </a:lnSpc>
              <a:spcBef>
                <a:spcPts val="0"/>
              </a:spcBef>
              <a:spcAft>
                <a:spcPts val="0"/>
              </a:spcAft>
              <a:buNone/>
            </a:pPr>
            <a:r>
              <a:rPr lang="en-US" sz="2300">
                <a:solidFill>
                  <a:srgbClr val="434343"/>
                </a:solidFill>
                <a:latin typeface="Inter"/>
                <a:ea typeface="Inter"/>
                <a:cs typeface="Inter"/>
                <a:sym typeface="Inter"/>
              </a:rPr>
              <a:t>(she/her)</a:t>
            </a:r>
            <a:endParaRPr sz="2300">
              <a:solidFill>
                <a:srgbClr val="434343"/>
              </a:solidFill>
              <a:latin typeface="Inter"/>
              <a:ea typeface="Inter"/>
              <a:cs typeface="Inter"/>
              <a:sym typeface="Inter"/>
            </a:endParaRPr>
          </a:p>
        </p:txBody>
      </p:sp>
      <p:pic>
        <p:nvPicPr>
          <p:cNvPr id="118" name="Google Shape;118;g13209e2f96e_0_47"/>
          <p:cNvPicPr preferRelativeResize="0"/>
          <p:nvPr/>
        </p:nvPicPr>
        <p:blipFill>
          <a:blip r:embed="rId4">
            <a:alphaModFix/>
          </a:blip>
          <a:stretch>
            <a:fillRect/>
          </a:stretch>
        </p:blipFill>
        <p:spPr>
          <a:xfrm>
            <a:off x="1870188" y="6051638"/>
            <a:ext cx="1895875" cy="1895875"/>
          </a:xfrm>
          <a:prstGeom prst="rect">
            <a:avLst/>
          </a:prstGeom>
          <a:noFill/>
          <a:ln>
            <a:noFill/>
          </a:ln>
        </p:spPr>
      </p:pic>
      <p:sp>
        <p:nvSpPr>
          <p:cNvPr id="119" name="Google Shape;119;g13209e2f96e_0_47"/>
          <p:cNvSpPr txBox="1"/>
          <p:nvPr/>
        </p:nvSpPr>
        <p:spPr>
          <a:xfrm>
            <a:off x="4523551" y="1921175"/>
            <a:ext cx="9088500" cy="8925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5799" b="1">
                <a:solidFill>
                  <a:srgbClr val="434343"/>
                </a:solidFill>
                <a:latin typeface="Inter"/>
                <a:ea typeface="Inter"/>
                <a:cs typeface="Inter"/>
                <a:sym typeface="Inter"/>
              </a:rPr>
              <a:t>Meet our team </a:t>
            </a:r>
            <a:endParaRPr>
              <a:solidFill>
                <a:srgbClr val="434343"/>
              </a:solidFill>
            </a:endParaRPr>
          </a:p>
        </p:txBody>
      </p:sp>
      <p:pic>
        <p:nvPicPr>
          <p:cNvPr id="120" name="Google Shape;120;g13209e2f96e_0_47"/>
          <p:cNvPicPr preferRelativeResize="0"/>
          <p:nvPr/>
        </p:nvPicPr>
        <p:blipFill rotWithShape="1">
          <a:blip r:embed="rId5">
            <a:alphaModFix/>
          </a:blip>
          <a:srcRect l="26909" t="3463" r="22124" b="17460"/>
          <a:stretch/>
        </p:blipFill>
        <p:spPr>
          <a:xfrm>
            <a:off x="7989197" y="6051650"/>
            <a:ext cx="1843800" cy="1896000"/>
          </a:xfrm>
          <a:prstGeom prst="ellipse">
            <a:avLst/>
          </a:prstGeom>
          <a:noFill/>
          <a:ln>
            <a:noFill/>
          </a:ln>
        </p:spPr>
      </p:pic>
      <p:pic>
        <p:nvPicPr>
          <p:cNvPr id="121" name="Google Shape;121;g13209e2f96e_0_47"/>
          <p:cNvPicPr preferRelativeResize="0"/>
          <p:nvPr/>
        </p:nvPicPr>
        <p:blipFill>
          <a:blip r:embed="rId6">
            <a:alphaModFix/>
          </a:blip>
          <a:stretch>
            <a:fillRect/>
          </a:stretch>
        </p:blipFill>
        <p:spPr>
          <a:xfrm>
            <a:off x="4913412" y="3500675"/>
            <a:ext cx="1895875" cy="1895895"/>
          </a:xfrm>
          <a:prstGeom prst="rect">
            <a:avLst/>
          </a:prstGeom>
          <a:noFill/>
          <a:ln>
            <a:noFill/>
          </a:ln>
        </p:spPr>
      </p:pic>
      <p:pic>
        <p:nvPicPr>
          <p:cNvPr id="122" name="Google Shape;122;g13209e2f96e_0_47"/>
          <p:cNvPicPr preferRelativeResize="0"/>
          <p:nvPr/>
        </p:nvPicPr>
        <p:blipFill>
          <a:blip r:embed="rId7">
            <a:alphaModFix/>
          </a:blip>
          <a:stretch>
            <a:fillRect/>
          </a:stretch>
        </p:blipFill>
        <p:spPr>
          <a:xfrm>
            <a:off x="11024225" y="3474650"/>
            <a:ext cx="1895875" cy="1895875"/>
          </a:xfrm>
          <a:prstGeom prst="rect">
            <a:avLst/>
          </a:prstGeom>
          <a:noFill/>
          <a:ln>
            <a:noFill/>
          </a:ln>
        </p:spPr>
      </p:pic>
      <p:pic>
        <p:nvPicPr>
          <p:cNvPr id="123" name="Google Shape;123;g13209e2f96e_0_47"/>
          <p:cNvPicPr preferRelativeResize="0"/>
          <p:nvPr/>
        </p:nvPicPr>
        <p:blipFill>
          <a:blip r:embed="rId8">
            <a:alphaModFix/>
          </a:blip>
          <a:stretch>
            <a:fillRect/>
          </a:stretch>
        </p:blipFill>
        <p:spPr>
          <a:xfrm>
            <a:off x="14390550" y="6148925"/>
            <a:ext cx="1843799" cy="1843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3209e2f96e_0_63"/>
          <p:cNvSpPr txBox="1"/>
          <p:nvPr/>
        </p:nvSpPr>
        <p:spPr>
          <a:xfrm>
            <a:off x="1650474" y="4228100"/>
            <a:ext cx="6445500" cy="892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799" b="1">
                <a:solidFill>
                  <a:srgbClr val="434343"/>
                </a:solidFill>
                <a:latin typeface="Inter"/>
                <a:ea typeface="Inter"/>
                <a:cs typeface="Inter"/>
                <a:sym typeface="Inter"/>
              </a:rPr>
              <a:t>Proposal Outline</a:t>
            </a:r>
            <a:endParaRPr>
              <a:solidFill>
                <a:srgbClr val="434343"/>
              </a:solidFill>
            </a:endParaRPr>
          </a:p>
        </p:txBody>
      </p:sp>
      <p:sp>
        <p:nvSpPr>
          <p:cNvPr id="129" name="Google Shape;129;g13209e2f96e_0_63"/>
          <p:cNvSpPr txBox="1"/>
          <p:nvPr/>
        </p:nvSpPr>
        <p:spPr>
          <a:xfrm>
            <a:off x="9325218" y="2380820"/>
            <a:ext cx="26457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Logic Model </a:t>
            </a:r>
            <a:endParaRPr>
              <a:solidFill>
                <a:srgbClr val="434343"/>
              </a:solidFill>
            </a:endParaRPr>
          </a:p>
        </p:txBody>
      </p:sp>
      <p:sp>
        <p:nvSpPr>
          <p:cNvPr id="130" name="Google Shape;130;g13209e2f96e_0_63"/>
          <p:cNvSpPr txBox="1"/>
          <p:nvPr/>
        </p:nvSpPr>
        <p:spPr>
          <a:xfrm>
            <a:off x="9325229" y="1559300"/>
            <a:ext cx="40863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Program Overview</a:t>
            </a:r>
            <a:endParaRPr>
              <a:solidFill>
                <a:srgbClr val="434343"/>
              </a:solidFill>
            </a:endParaRPr>
          </a:p>
        </p:txBody>
      </p:sp>
      <p:sp>
        <p:nvSpPr>
          <p:cNvPr id="131" name="Google Shape;131;g13209e2f96e_0_63"/>
          <p:cNvSpPr txBox="1"/>
          <p:nvPr/>
        </p:nvSpPr>
        <p:spPr>
          <a:xfrm>
            <a:off x="9325239" y="3202350"/>
            <a:ext cx="69552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Stakeholder Engagement</a:t>
            </a:r>
            <a:endParaRPr>
              <a:solidFill>
                <a:srgbClr val="434343"/>
              </a:solidFill>
            </a:endParaRPr>
          </a:p>
        </p:txBody>
      </p:sp>
      <p:pic>
        <p:nvPicPr>
          <p:cNvPr id="132" name="Google Shape;132;g13209e2f96e_0_63"/>
          <p:cNvPicPr preferRelativeResize="0"/>
          <p:nvPr/>
        </p:nvPicPr>
        <p:blipFill>
          <a:blip r:embed="rId3">
            <a:alphaModFix/>
          </a:blip>
          <a:stretch>
            <a:fillRect/>
          </a:stretch>
        </p:blipFill>
        <p:spPr>
          <a:xfrm>
            <a:off x="634400" y="540376"/>
            <a:ext cx="2402780" cy="1173350"/>
          </a:xfrm>
          <a:prstGeom prst="rect">
            <a:avLst/>
          </a:prstGeom>
          <a:noFill/>
          <a:ln>
            <a:noFill/>
          </a:ln>
        </p:spPr>
      </p:pic>
      <p:sp>
        <p:nvSpPr>
          <p:cNvPr id="133" name="Google Shape;133;g13209e2f96e_0_63"/>
          <p:cNvSpPr/>
          <p:nvPr/>
        </p:nvSpPr>
        <p:spPr>
          <a:xfrm rot="5400000">
            <a:off x="4739200" y="4683024"/>
            <a:ext cx="8115300" cy="675900"/>
          </a:xfrm>
          <a:prstGeom prst="rect">
            <a:avLst/>
          </a:prstGeom>
          <a:solidFill>
            <a:srgbClr val="275F6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4" name="Google Shape;134;g13209e2f96e_0_63"/>
          <p:cNvSpPr txBox="1"/>
          <p:nvPr/>
        </p:nvSpPr>
        <p:spPr>
          <a:xfrm>
            <a:off x="9325231" y="5531200"/>
            <a:ext cx="50688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Evaluation Matrix</a:t>
            </a:r>
            <a:endParaRPr>
              <a:solidFill>
                <a:srgbClr val="434343"/>
              </a:solidFill>
            </a:endParaRPr>
          </a:p>
        </p:txBody>
      </p:sp>
      <p:sp>
        <p:nvSpPr>
          <p:cNvPr id="135" name="Google Shape;135;g13209e2f96e_0_63"/>
          <p:cNvSpPr txBox="1"/>
          <p:nvPr/>
        </p:nvSpPr>
        <p:spPr>
          <a:xfrm>
            <a:off x="9325234" y="4023875"/>
            <a:ext cx="60315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Our Approach </a:t>
            </a:r>
            <a:endParaRPr>
              <a:solidFill>
                <a:srgbClr val="434343"/>
              </a:solidFill>
            </a:endParaRPr>
          </a:p>
        </p:txBody>
      </p:sp>
      <p:sp>
        <p:nvSpPr>
          <p:cNvPr id="136" name="Google Shape;136;g13209e2f96e_0_63"/>
          <p:cNvSpPr txBox="1"/>
          <p:nvPr/>
        </p:nvSpPr>
        <p:spPr>
          <a:xfrm>
            <a:off x="9325235" y="6352725"/>
            <a:ext cx="57075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Knowledge sharing plan</a:t>
            </a:r>
            <a:endParaRPr>
              <a:solidFill>
                <a:srgbClr val="434343"/>
              </a:solidFill>
            </a:endParaRPr>
          </a:p>
        </p:txBody>
      </p:sp>
      <p:sp>
        <p:nvSpPr>
          <p:cNvPr id="137" name="Google Shape;137;g13209e2f96e_0_63"/>
          <p:cNvSpPr txBox="1"/>
          <p:nvPr/>
        </p:nvSpPr>
        <p:spPr>
          <a:xfrm>
            <a:off x="9325221" y="7995775"/>
            <a:ext cx="79377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Anticipated Challenges + Mitigation</a:t>
            </a:r>
            <a:endParaRPr>
              <a:solidFill>
                <a:srgbClr val="434343"/>
              </a:solidFill>
            </a:endParaRPr>
          </a:p>
        </p:txBody>
      </p:sp>
      <p:sp>
        <p:nvSpPr>
          <p:cNvPr id="138" name="Google Shape;138;g13209e2f96e_0_63"/>
          <p:cNvSpPr txBox="1"/>
          <p:nvPr/>
        </p:nvSpPr>
        <p:spPr>
          <a:xfrm>
            <a:off x="9325218" y="7174256"/>
            <a:ext cx="2645700" cy="50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300" b="1">
                <a:solidFill>
                  <a:srgbClr val="434343"/>
                </a:solidFill>
                <a:latin typeface="Inter"/>
                <a:ea typeface="Inter"/>
                <a:cs typeface="Inter"/>
                <a:sym typeface="Inter"/>
              </a:rPr>
              <a:t>Our Timeline</a:t>
            </a:r>
            <a:endParaRPr>
              <a:solidFill>
                <a:srgbClr val="434343"/>
              </a:solidFill>
            </a:endParaRPr>
          </a:p>
        </p:txBody>
      </p:sp>
      <p:sp>
        <p:nvSpPr>
          <p:cNvPr id="139" name="Google Shape;139;g13209e2f96e_0_63"/>
          <p:cNvSpPr txBox="1"/>
          <p:nvPr/>
        </p:nvSpPr>
        <p:spPr>
          <a:xfrm>
            <a:off x="9369559" y="4693000"/>
            <a:ext cx="60315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434343"/>
                </a:solidFill>
                <a:latin typeface="Inter"/>
                <a:ea typeface="Inter"/>
                <a:cs typeface="Inter"/>
                <a:sym typeface="Inter"/>
              </a:rPr>
              <a:t>Data Collection Methods </a:t>
            </a:r>
            <a:endParaRPr sz="2000">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r>
              <a:rPr lang="en-US" sz="2000">
                <a:solidFill>
                  <a:srgbClr val="434343"/>
                </a:solidFill>
                <a:latin typeface="Inter"/>
                <a:ea typeface="Inter"/>
                <a:cs typeface="Inter"/>
                <a:sym typeface="Inter"/>
              </a:rPr>
              <a:t>Analysis </a:t>
            </a:r>
            <a:endParaRPr sz="2000">
              <a:solidFill>
                <a:srgbClr val="434343"/>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1324eb24259_0_19"/>
          <p:cNvSpPr txBox="1"/>
          <p:nvPr/>
        </p:nvSpPr>
        <p:spPr>
          <a:xfrm>
            <a:off x="983250" y="3424025"/>
            <a:ext cx="7177500" cy="8772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699" b="1">
                <a:solidFill>
                  <a:srgbClr val="434343"/>
                </a:solidFill>
                <a:latin typeface="Inter"/>
                <a:ea typeface="Inter"/>
                <a:cs typeface="Inter"/>
                <a:sym typeface="Inter"/>
              </a:rPr>
              <a:t>Our Understanding </a:t>
            </a:r>
            <a:endParaRPr sz="1300">
              <a:solidFill>
                <a:srgbClr val="434343"/>
              </a:solidFill>
            </a:endParaRPr>
          </a:p>
        </p:txBody>
      </p:sp>
      <p:sp>
        <p:nvSpPr>
          <p:cNvPr id="145" name="Google Shape;145;g1324eb24259_0_19"/>
          <p:cNvSpPr txBox="1"/>
          <p:nvPr/>
        </p:nvSpPr>
        <p:spPr>
          <a:xfrm>
            <a:off x="1730953" y="4481050"/>
            <a:ext cx="5138400" cy="384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a:solidFill>
                  <a:srgbClr val="434343"/>
                </a:solidFill>
                <a:latin typeface="Inter"/>
                <a:ea typeface="Inter"/>
                <a:cs typeface="Inter"/>
                <a:sym typeface="Inter"/>
              </a:rPr>
              <a:t>The Rainbow Resource Centre </a:t>
            </a:r>
            <a:endParaRPr sz="1600">
              <a:solidFill>
                <a:srgbClr val="434343"/>
              </a:solidFill>
            </a:endParaRPr>
          </a:p>
        </p:txBody>
      </p:sp>
      <p:sp>
        <p:nvSpPr>
          <p:cNvPr id="146" name="Google Shape;146;g1324eb24259_0_19"/>
          <p:cNvSpPr txBox="1"/>
          <p:nvPr/>
        </p:nvSpPr>
        <p:spPr>
          <a:xfrm>
            <a:off x="9249050" y="4155900"/>
            <a:ext cx="7927500" cy="5091900"/>
          </a:xfrm>
          <a:prstGeom prst="rect">
            <a:avLst/>
          </a:prstGeom>
          <a:noFill/>
          <a:ln>
            <a:noFill/>
          </a:ln>
        </p:spPr>
        <p:txBody>
          <a:bodyPr spcFirstLastPara="1" wrap="square" lIns="0" tIns="0" rIns="0" bIns="0" anchor="t" anchorCtr="0">
            <a:spAutoFit/>
          </a:bodyPr>
          <a:lstStyle/>
          <a:p>
            <a:pPr marL="457200" marR="0" lvl="0" indent="-393700" algn="l" rtl="0">
              <a:lnSpc>
                <a:spcPct val="140000"/>
              </a:lnSpc>
              <a:spcBef>
                <a:spcPts val="0"/>
              </a:spcBef>
              <a:spcAft>
                <a:spcPts val="0"/>
              </a:spcAft>
              <a:buClr>
                <a:srgbClr val="434343"/>
              </a:buClr>
              <a:buSzPts val="2600"/>
              <a:buFont typeface="Inter"/>
              <a:buAutoNum type="arabicPeriod"/>
            </a:pPr>
            <a:r>
              <a:rPr lang="en-US" sz="2600" b="1">
                <a:solidFill>
                  <a:srgbClr val="434343"/>
                </a:solidFill>
                <a:latin typeface="Inter"/>
                <a:ea typeface="Inter"/>
                <a:cs typeface="Inter"/>
                <a:sym typeface="Inter"/>
              </a:rPr>
              <a:t>Camp Aurora</a:t>
            </a:r>
            <a:endParaRPr sz="2600">
              <a:solidFill>
                <a:srgbClr val="434343"/>
              </a:solidFill>
              <a:latin typeface="Inter"/>
              <a:ea typeface="Inter"/>
              <a:cs typeface="Inter"/>
              <a:sym typeface="Inter"/>
            </a:endParaRPr>
          </a:p>
          <a:p>
            <a:pPr marL="457200" marR="0" lvl="0" indent="-393700" algn="l" rtl="0">
              <a:lnSpc>
                <a:spcPct val="140000"/>
              </a:lnSpc>
              <a:spcBef>
                <a:spcPts val="1000"/>
              </a:spcBef>
              <a:spcAft>
                <a:spcPts val="0"/>
              </a:spcAft>
              <a:buClr>
                <a:srgbClr val="434343"/>
              </a:buClr>
              <a:buSzPts val="2600"/>
              <a:buFont typeface="Inter"/>
              <a:buAutoNum type="arabicPeriod"/>
            </a:pPr>
            <a:r>
              <a:rPr lang="en-US" sz="2600" b="1">
                <a:solidFill>
                  <a:srgbClr val="434343"/>
                </a:solidFill>
                <a:latin typeface="Inter"/>
                <a:ea typeface="Inter"/>
                <a:cs typeface="Inter"/>
                <a:sym typeface="Inter"/>
              </a:rPr>
              <a:t>Counselling</a:t>
            </a:r>
            <a:endParaRPr sz="2600">
              <a:solidFill>
                <a:srgbClr val="434343"/>
              </a:solidFill>
              <a:latin typeface="Inter"/>
              <a:ea typeface="Inter"/>
              <a:cs typeface="Inter"/>
              <a:sym typeface="Inter"/>
            </a:endParaRPr>
          </a:p>
          <a:p>
            <a:pPr marL="457200" marR="0" lvl="0" indent="-393700" algn="l" rtl="0">
              <a:lnSpc>
                <a:spcPct val="140000"/>
              </a:lnSpc>
              <a:spcBef>
                <a:spcPts val="1000"/>
              </a:spcBef>
              <a:spcAft>
                <a:spcPts val="0"/>
              </a:spcAft>
              <a:buClr>
                <a:srgbClr val="434343"/>
              </a:buClr>
              <a:buSzPts val="2600"/>
              <a:buFont typeface="Inter"/>
              <a:buAutoNum type="arabicPeriod"/>
            </a:pPr>
            <a:r>
              <a:rPr lang="en-US" sz="2600" b="1">
                <a:solidFill>
                  <a:srgbClr val="434343"/>
                </a:solidFill>
                <a:latin typeface="Inter"/>
                <a:ea typeface="Inter"/>
                <a:cs typeface="Inter"/>
                <a:sym typeface="Inter"/>
              </a:rPr>
              <a:t>Education</a:t>
            </a:r>
            <a:endParaRPr sz="2600">
              <a:solidFill>
                <a:srgbClr val="434343"/>
              </a:solidFill>
              <a:latin typeface="Inter"/>
              <a:ea typeface="Inter"/>
              <a:cs typeface="Inter"/>
              <a:sym typeface="Inter"/>
            </a:endParaRPr>
          </a:p>
          <a:p>
            <a:pPr marL="457200" marR="0" lvl="0" indent="-393700" algn="l" rtl="0">
              <a:lnSpc>
                <a:spcPct val="140000"/>
              </a:lnSpc>
              <a:spcBef>
                <a:spcPts val="1000"/>
              </a:spcBef>
              <a:spcAft>
                <a:spcPts val="0"/>
              </a:spcAft>
              <a:buClr>
                <a:srgbClr val="434343"/>
              </a:buClr>
              <a:buSzPts val="2600"/>
              <a:buFont typeface="Inter"/>
              <a:buAutoNum type="arabicPeriod"/>
            </a:pPr>
            <a:r>
              <a:rPr lang="en-US" sz="2600" b="1">
                <a:solidFill>
                  <a:srgbClr val="434343"/>
                </a:solidFill>
                <a:latin typeface="Inter"/>
                <a:ea typeface="Inter"/>
                <a:cs typeface="Inter"/>
                <a:sym typeface="Inter"/>
              </a:rPr>
              <a:t>Library</a:t>
            </a:r>
            <a:endParaRPr sz="2600">
              <a:solidFill>
                <a:srgbClr val="434343"/>
              </a:solidFill>
              <a:latin typeface="Inter"/>
              <a:ea typeface="Inter"/>
              <a:cs typeface="Inter"/>
              <a:sym typeface="Inter"/>
            </a:endParaRPr>
          </a:p>
          <a:p>
            <a:pPr marL="457200" marR="0" lvl="0" indent="-393700" algn="l" rtl="0">
              <a:lnSpc>
                <a:spcPct val="140000"/>
              </a:lnSpc>
              <a:spcBef>
                <a:spcPts val="1000"/>
              </a:spcBef>
              <a:spcAft>
                <a:spcPts val="0"/>
              </a:spcAft>
              <a:buClr>
                <a:srgbClr val="434343"/>
              </a:buClr>
              <a:buSzPts val="2600"/>
              <a:buFont typeface="Inter"/>
              <a:buAutoNum type="arabicPeriod"/>
            </a:pPr>
            <a:r>
              <a:rPr lang="en-US" sz="2600" b="1">
                <a:solidFill>
                  <a:srgbClr val="434343"/>
                </a:solidFill>
                <a:latin typeface="Inter"/>
                <a:ea typeface="Inter"/>
                <a:cs typeface="Inter"/>
                <a:sym typeface="Inter"/>
              </a:rPr>
              <a:t>Over the Rainbow for 2SLGBTQ+ older adults, </a:t>
            </a:r>
            <a:endParaRPr sz="2600">
              <a:solidFill>
                <a:srgbClr val="434343"/>
              </a:solidFill>
              <a:latin typeface="Inter"/>
              <a:ea typeface="Inter"/>
              <a:cs typeface="Inter"/>
              <a:sym typeface="Inter"/>
            </a:endParaRPr>
          </a:p>
          <a:p>
            <a:pPr marL="457200" marR="0" lvl="0" indent="-393700" algn="l" rtl="0">
              <a:lnSpc>
                <a:spcPct val="140000"/>
              </a:lnSpc>
              <a:spcBef>
                <a:spcPts val="1000"/>
              </a:spcBef>
              <a:spcAft>
                <a:spcPts val="0"/>
              </a:spcAft>
              <a:buClr>
                <a:srgbClr val="434343"/>
              </a:buClr>
              <a:buSzPts val="2600"/>
              <a:buFont typeface="Inter"/>
              <a:buAutoNum type="arabicPeriod"/>
            </a:pPr>
            <a:r>
              <a:rPr lang="en-US" sz="2600" b="1">
                <a:solidFill>
                  <a:srgbClr val="434343"/>
                </a:solidFill>
                <a:latin typeface="Inter"/>
                <a:ea typeface="Inter"/>
                <a:cs typeface="Inter"/>
                <a:sym typeface="Inter"/>
              </a:rPr>
              <a:t>Social support groups</a:t>
            </a:r>
            <a:endParaRPr sz="2600" b="1">
              <a:solidFill>
                <a:srgbClr val="434343"/>
              </a:solidFill>
              <a:latin typeface="Inter"/>
              <a:ea typeface="Inter"/>
              <a:cs typeface="Inter"/>
              <a:sym typeface="Inter"/>
            </a:endParaRPr>
          </a:p>
          <a:p>
            <a:pPr marL="457200" marR="0" lvl="0" indent="-393700" algn="l" rtl="0">
              <a:lnSpc>
                <a:spcPct val="140000"/>
              </a:lnSpc>
              <a:spcBef>
                <a:spcPts val="1000"/>
              </a:spcBef>
              <a:spcAft>
                <a:spcPts val="1000"/>
              </a:spcAft>
              <a:buClr>
                <a:srgbClr val="327C80"/>
              </a:buClr>
              <a:buSzPts val="2600"/>
              <a:buFont typeface="Inter"/>
              <a:buAutoNum type="arabicPeriod"/>
            </a:pPr>
            <a:r>
              <a:rPr lang="en-US" sz="2600" b="1">
                <a:solidFill>
                  <a:srgbClr val="327C80"/>
                </a:solidFill>
                <a:latin typeface="Inter"/>
                <a:ea typeface="Inter"/>
                <a:cs typeface="Inter"/>
                <a:sym typeface="Inter"/>
              </a:rPr>
              <a:t>2SLGBTQ+ Youth Program, drop-in activities for youth aged 10-21.</a:t>
            </a:r>
            <a:endParaRPr sz="700">
              <a:solidFill>
                <a:srgbClr val="327C80"/>
              </a:solidFill>
            </a:endParaRPr>
          </a:p>
        </p:txBody>
      </p:sp>
      <p:pic>
        <p:nvPicPr>
          <p:cNvPr id="147" name="Google Shape;147;g1324eb24259_0_19"/>
          <p:cNvPicPr preferRelativeResize="0"/>
          <p:nvPr/>
        </p:nvPicPr>
        <p:blipFill>
          <a:blip r:embed="rId3">
            <a:alphaModFix/>
          </a:blip>
          <a:stretch>
            <a:fillRect/>
          </a:stretch>
        </p:blipFill>
        <p:spPr>
          <a:xfrm>
            <a:off x="634400" y="540376"/>
            <a:ext cx="2402780" cy="1173350"/>
          </a:xfrm>
          <a:prstGeom prst="rect">
            <a:avLst/>
          </a:prstGeom>
          <a:noFill/>
          <a:ln>
            <a:noFill/>
          </a:ln>
        </p:spPr>
      </p:pic>
      <p:sp>
        <p:nvSpPr>
          <p:cNvPr id="148" name="Google Shape;148;g1324eb24259_0_19"/>
          <p:cNvSpPr txBox="1"/>
          <p:nvPr/>
        </p:nvSpPr>
        <p:spPr>
          <a:xfrm>
            <a:off x="8639439" y="1710275"/>
            <a:ext cx="7927500" cy="1071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1">
                <a:solidFill>
                  <a:srgbClr val="434343"/>
                </a:solidFill>
                <a:latin typeface="Inter"/>
                <a:ea typeface="Inter"/>
                <a:cs typeface="Inter"/>
                <a:sym typeface="Inter"/>
              </a:rPr>
              <a:t>Programs for a broad spectrum of 2SLGBTQ+ communities</a:t>
            </a:r>
            <a:endParaRPr sz="1000">
              <a:solidFill>
                <a:srgbClr val="434343"/>
              </a:solidFill>
            </a:endParaRPr>
          </a:p>
        </p:txBody>
      </p:sp>
      <p:sp>
        <p:nvSpPr>
          <p:cNvPr id="149" name="Google Shape;149;g1324eb24259_0_19"/>
          <p:cNvSpPr txBox="1"/>
          <p:nvPr/>
        </p:nvSpPr>
        <p:spPr>
          <a:xfrm>
            <a:off x="8639443" y="3057185"/>
            <a:ext cx="7314000" cy="849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a:solidFill>
                  <a:srgbClr val="434343"/>
                </a:solidFill>
                <a:latin typeface="Inter"/>
                <a:ea typeface="Inter"/>
                <a:cs typeface="Inter"/>
                <a:sym typeface="Inter"/>
              </a:rPr>
              <a:t>The Centre runs many programs for 2SLGBTQ+ communities in Winnipeg</a:t>
            </a:r>
            <a:endParaRPr>
              <a:solidFill>
                <a:srgbClr val="434343"/>
              </a:solidFill>
            </a:endParaRPr>
          </a:p>
        </p:txBody>
      </p:sp>
      <p:pic>
        <p:nvPicPr>
          <p:cNvPr id="150" name="Google Shape;150;g1324eb24259_0_19"/>
          <p:cNvPicPr preferRelativeResize="0"/>
          <p:nvPr/>
        </p:nvPicPr>
        <p:blipFill>
          <a:blip r:embed="rId4">
            <a:alphaModFix/>
          </a:blip>
          <a:stretch>
            <a:fillRect/>
          </a:stretch>
        </p:blipFill>
        <p:spPr>
          <a:xfrm>
            <a:off x="2732377" y="4969577"/>
            <a:ext cx="2402775" cy="2402775"/>
          </a:xfrm>
          <a:prstGeom prst="rect">
            <a:avLst/>
          </a:prstGeom>
          <a:noFill/>
          <a:ln>
            <a:noFill/>
          </a:ln>
        </p:spPr>
      </p:pic>
      <p:pic>
        <p:nvPicPr>
          <p:cNvPr id="151" name="Google Shape;151;g1324eb24259_0_19"/>
          <p:cNvPicPr preferRelativeResize="0"/>
          <p:nvPr/>
        </p:nvPicPr>
        <p:blipFill rotWithShape="1">
          <a:blip r:embed="rId5">
            <a:alphaModFix/>
          </a:blip>
          <a:srcRect/>
          <a:stretch/>
        </p:blipFill>
        <p:spPr>
          <a:xfrm rot="1707239">
            <a:off x="7299366" y="7817693"/>
            <a:ext cx="1675183" cy="8313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13209e2f96e_0_113"/>
          <p:cNvPicPr preferRelativeResize="0"/>
          <p:nvPr/>
        </p:nvPicPr>
        <p:blipFill>
          <a:blip r:embed="rId3">
            <a:alphaModFix/>
          </a:blip>
          <a:stretch>
            <a:fillRect/>
          </a:stretch>
        </p:blipFill>
        <p:spPr>
          <a:xfrm>
            <a:off x="6934942" y="3316175"/>
            <a:ext cx="4688275" cy="4688275"/>
          </a:xfrm>
          <a:prstGeom prst="rect">
            <a:avLst/>
          </a:prstGeom>
          <a:noFill/>
          <a:ln>
            <a:noFill/>
          </a:ln>
        </p:spPr>
      </p:pic>
      <p:pic>
        <p:nvPicPr>
          <p:cNvPr id="157" name="Google Shape;157;g13209e2f96e_0_113"/>
          <p:cNvPicPr preferRelativeResize="0"/>
          <p:nvPr/>
        </p:nvPicPr>
        <p:blipFill rotWithShape="1">
          <a:blip r:embed="rId4">
            <a:alphaModFix/>
          </a:blip>
          <a:srcRect/>
          <a:stretch/>
        </p:blipFill>
        <p:spPr>
          <a:xfrm>
            <a:off x="6399800" y="2795793"/>
            <a:ext cx="6061446" cy="6061449"/>
          </a:xfrm>
          <a:prstGeom prst="rect">
            <a:avLst/>
          </a:prstGeom>
          <a:noFill/>
          <a:ln>
            <a:noFill/>
          </a:ln>
        </p:spPr>
      </p:pic>
      <p:sp>
        <p:nvSpPr>
          <p:cNvPr id="158" name="Google Shape;158;g13209e2f96e_0_113"/>
          <p:cNvSpPr txBox="1"/>
          <p:nvPr/>
        </p:nvSpPr>
        <p:spPr>
          <a:xfrm>
            <a:off x="5596947" y="672450"/>
            <a:ext cx="7094100" cy="892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799" b="1">
                <a:solidFill>
                  <a:srgbClr val="434343"/>
                </a:solidFill>
                <a:latin typeface="Inter"/>
                <a:ea typeface="Inter"/>
                <a:cs typeface="Inter"/>
                <a:sym typeface="Inter"/>
              </a:rPr>
              <a:t>Program Overview </a:t>
            </a:r>
            <a:endParaRPr>
              <a:solidFill>
                <a:srgbClr val="434343"/>
              </a:solidFill>
            </a:endParaRPr>
          </a:p>
        </p:txBody>
      </p:sp>
      <p:pic>
        <p:nvPicPr>
          <p:cNvPr id="159" name="Google Shape;159;g13209e2f96e_0_113"/>
          <p:cNvPicPr preferRelativeResize="0"/>
          <p:nvPr/>
        </p:nvPicPr>
        <p:blipFill>
          <a:blip r:embed="rId5">
            <a:alphaModFix/>
          </a:blip>
          <a:stretch>
            <a:fillRect/>
          </a:stretch>
        </p:blipFill>
        <p:spPr>
          <a:xfrm>
            <a:off x="634400" y="540376"/>
            <a:ext cx="2402780" cy="1173350"/>
          </a:xfrm>
          <a:prstGeom prst="rect">
            <a:avLst/>
          </a:prstGeom>
          <a:noFill/>
          <a:ln>
            <a:noFill/>
          </a:ln>
        </p:spPr>
      </p:pic>
      <p:sp>
        <p:nvSpPr>
          <p:cNvPr id="160" name="Google Shape;160;g13209e2f96e_0_113"/>
          <p:cNvSpPr/>
          <p:nvPr/>
        </p:nvSpPr>
        <p:spPr>
          <a:xfrm>
            <a:off x="1983750" y="2696975"/>
            <a:ext cx="4460120" cy="2189226"/>
          </a:xfrm>
          <a:custGeom>
            <a:avLst/>
            <a:gdLst/>
            <a:ahLst/>
            <a:cxnLst/>
            <a:rect l="l" t="t" r="r" b="b"/>
            <a:pathLst>
              <a:path w="1687841" h="660400" extrusionOk="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1" name="Google Shape;161;g13209e2f96e_0_113"/>
          <p:cNvSpPr/>
          <p:nvPr/>
        </p:nvSpPr>
        <p:spPr>
          <a:xfrm>
            <a:off x="12235950" y="7481775"/>
            <a:ext cx="4240701" cy="2466594"/>
          </a:xfrm>
          <a:custGeom>
            <a:avLst/>
            <a:gdLst/>
            <a:ahLst/>
            <a:cxnLst/>
            <a:rect l="l" t="t" r="r" b="b"/>
            <a:pathLst>
              <a:path w="1687841" h="660400" extrusionOk="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62" name="Google Shape;162;g13209e2f96e_0_113"/>
          <p:cNvPicPr preferRelativeResize="0"/>
          <p:nvPr/>
        </p:nvPicPr>
        <p:blipFill rotWithShape="1">
          <a:blip r:embed="rId6">
            <a:alphaModFix/>
          </a:blip>
          <a:srcRect/>
          <a:stretch/>
        </p:blipFill>
        <p:spPr>
          <a:xfrm rot="1707239">
            <a:off x="10469244" y="8055449"/>
            <a:ext cx="1455325" cy="722206"/>
          </a:xfrm>
          <a:prstGeom prst="rect">
            <a:avLst/>
          </a:prstGeom>
          <a:noFill/>
          <a:ln>
            <a:noFill/>
          </a:ln>
        </p:spPr>
      </p:pic>
      <p:pic>
        <p:nvPicPr>
          <p:cNvPr id="163" name="Google Shape;163;g13209e2f96e_0_113"/>
          <p:cNvPicPr preferRelativeResize="0"/>
          <p:nvPr/>
        </p:nvPicPr>
        <p:blipFill rotWithShape="1">
          <a:blip r:embed="rId6">
            <a:alphaModFix/>
          </a:blip>
          <a:srcRect/>
          <a:stretch/>
        </p:blipFill>
        <p:spPr>
          <a:xfrm rot="-9092761">
            <a:off x="6755409" y="3122215"/>
            <a:ext cx="1455325" cy="722206"/>
          </a:xfrm>
          <a:prstGeom prst="rect">
            <a:avLst/>
          </a:prstGeom>
          <a:noFill/>
          <a:ln>
            <a:noFill/>
          </a:ln>
        </p:spPr>
      </p:pic>
      <p:sp>
        <p:nvSpPr>
          <p:cNvPr id="164" name="Google Shape;164;g13209e2f96e_0_113"/>
          <p:cNvSpPr txBox="1"/>
          <p:nvPr/>
        </p:nvSpPr>
        <p:spPr>
          <a:xfrm>
            <a:off x="2916593" y="2150734"/>
            <a:ext cx="3039900" cy="231000"/>
          </a:xfrm>
          <a:prstGeom prst="rect">
            <a:avLst/>
          </a:prstGeom>
          <a:noFill/>
          <a:ln>
            <a:noFill/>
          </a:ln>
        </p:spPr>
        <p:txBody>
          <a:bodyPr spcFirstLastPara="1" wrap="square" lIns="0" tIns="0" rIns="0" bIns="0" anchor="t" anchorCtr="0">
            <a:spAutoFit/>
          </a:bodyPr>
          <a:lstStyle/>
          <a:p>
            <a:pPr marL="0" marR="0" lvl="0" indent="0" algn="ctr" rtl="0">
              <a:lnSpc>
                <a:spcPct val="130023"/>
              </a:lnSpc>
              <a:spcBef>
                <a:spcPts val="0"/>
              </a:spcBef>
              <a:spcAft>
                <a:spcPts val="0"/>
              </a:spcAft>
              <a:buNone/>
            </a:pPr>
            <a:r>
              <a:rPr lang="en-US" sz="1500" b="0" i="0" u="none" strike="noStrike" cap="none">
                <a:solidFill>
                  <a:srgbClr val="FFFFFF"/>
                </a:solidFill>
                <a:latin typeface="Montserrat ExtraBold"/>
                <a:ea typeface="Montserrat ExtraBold"/>
                <a:cs typeface="Montserrat ExtraBold"/>
                <a:sym typeface="Montserrat ExtraBold"/>
              </a:rPr>
              <a:t>Key Activities</a:t>
            </a:r>
            <a:endParaRPr sz="700"/>
          </a:p>
        </p:txBody>
      </p:sp>
      <p:sp>
        <p:nvSpPr>
          <p:cNvPr id="165" name="Google Shape;165;g13209e2f96e_0_113"/>
          <p:cNvSpPr txBox="1"/>
          <p:nvPr/>
        </p:nvSpPr>
        <p:spPr>
          <a:xfrm>
            <a:off x="12714441" y="7070325"/>
            <a:ext cx="3509400" cy="292500"/>
          </a:xfrm>
          <a:prstGeom prst="rect">
            <a:avLst/>
          </a:prstGeom>
          <a:noFill/>
          <a:ln>
            <a:noFill/>
          </a:ln>
        </p:spPr>
        <p:txBody>
          <a:bodyPr spcFirstLastPara="1" wrap="square" lIns="0" tIns="0" rIns="0" bIns="0" anchor="t" anchorCtr="0">
            <a:spAutoFit/>
          </a:bodyPr>
          <a:lstStyle/>
          <a:p>
            <a:pPr marL="0" marR="0" lvl="0" indent="0" algn="ctr" rtl="0">
              <a:lnSpc>
                <a:spcPct val="130023"/>
              </a:lnSpc>
              <a:spcBef>
                <a:spcPts val="0"/>
              </a:spcBef>
              <a:spcAft>
                <a:spcPts val="0"/>
              </a:spcAft>
              <a:buNone/>
            </a:pPr>
            <a:r>
              <a:rPr lang="en-US" sz="1900">
                <a:solidFill>
                  <a:srgbClr val="275F62"/>
                </a:solidFill>
                <a:latin typeface="Montserrat ExtraBold"/>
                <a:ea typeface="Montserrat ExtraBold"/>
                <a:cs typeface="Montserrat ExtraBold"/>
                <a:sym typeface="Montserrat ExtraBold"/>
              </a:rPr>
              <a:t>Youth Program Aim</a:t>
            </a:r>
            <a:endParaRPr sz="1900">
              <a:solidFill>
                <a:srgbClr val="275F62"/>
              </a:solidFill>
              <a:latin typeface="Montserrat ExtraBold"/>
              <a:ea typeface="Montserrat ExtraBold"/>
              <a:cs typeface="Montserrat ExtraBold"/>
              <a:sym typeface="Montserrat ExtraBold"/>
            </a:endParaRPr>
          </a:p>
        </p:txBody>
      </p:sp>
      <p:sp>
        <p:nvSpPr>
          <p:cNvPr id="166" name="Google Shape;166;g13209e2f96e_0_113"/>
          <p:cNvSpPr txBox="1"/>
          <p:nvPr/>
        </p:nvSpPr>
        <p:spPr>
          <a:xfrm>
            <a:off x="2280011" y="2381716"/>
            <a:ext cx="3867600" cy="277200"/>
          </a:xfrm>
          <a:prstGeom prst="rect">
            <a:avLst/>
          </a:prstGeom>
          <a:noFill/>
          <a:ln>
            <a:noFill/>
          </a:ln>
        </p:spPr>
        <p:txBody>
          <a:bodyPr spcFirstLastPara="1" wrap="square" lIns="0" tIns="0" rIns="0" bIns="0" anchor="t" anchorCtr="0">
            <a:spAutoFit/>
          </a:bodyPr>
          <a:lstStyle/>
          <a:p>
            <a:pPr marL="0" marR="0" lvl="0" indent="0" algn="ctr" rtl="0">
              <a:lnSpc>
                <a:spcPct val="130023"/>
              </a:lnSpc>
              <a:spcBef>
                <a:spcPts val="0"/>
              </a:spcBef>
              <a:spcAft>
                <a:spcPts val="0"/>
              </a:spcAft>
              <a:buNone/>
            </a:pPr>
            <a:r>
              <a:rPr lang="en-US" sz="1800">
                <a:solidFill>
                  <a:srgbClr val="275F62"/>
                </a:solidFill>
                <a:latin typeface="Montserrat ExtraBold"/>
                <a:ea typeface="Montserrat ExtraBold"/>
                <a:cs typeface="Montserrat ExtraBold"/>
                <a:sym typeface="Montserrat ExtraBold"/>
              </a:rPr>
              <a:t>Vision </a:t>
            </a:r>
            <a:endParaRPr sz="1000"/>
          </a:p>
        </p:txBody>
      </p:sp>
      <p:sp>
        <p:nvSpPr>
          <p:cNvPr id="167" name="Google Shape;167;g13209e2f96e_0_113"/>
          <p:cNvSpPr/>
          <p:nvPr/>
        </p:nvSpPr>
        <p:spPr>
          <a:xfrm>
            <a:off x="12603825" y="3368323"/>
            <a:ext cx="4460120" cy="2189226"/>
          </a:xfrm>
          <a:custGeom>
            <a:avLst/>
            <a:gdLst/>
            <a:ahLst/>
            <a:cxnLst/>
            <a:rect l="l" t="t" r="r" b="b"/>
            <a:pathLst>
              <a:path w="1687841" h="660400" extrusionOk="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8" name="Google Shape;168;g13209e2f96e_0_113"/>
          <p:cNvSpPr txBox="1"/>
          <p:nvPr/>
        </p:nvSpPr>
        <p:spPr>
          <a:xfrm>
            <a:off x="13055772" y="2932800"/>
            <a:ext cx="3688200" cy="277200"/>
          </a:xfrm>
          <a:prstGeom prst="rect">
            <a:avLst/>
          </a:prstGeom>
          <a:noFill/>
          <a:ln>
            <a:noFill/>
          </a:ln>
        </p:spPr>
        <p:txBody>
          <a:bodyPr spcFirstLastPara="1" wrap="square" lIns="0" tIns="0" rIns="0" bIns="0" anchor="t" anchorCtr="0">
            <a:spAutoFit/>
          </a:bodyPr>
          <a:lstStyle/>
          <a:p>
            <a:pPr marL="0" marR="0" lvl="0" indent="0" algn="ctr" rtl="0">
              <a:lnSpc>
                <a:spcPct val="130023"/>
              </a:lnSpc>
              <a:spcBef>
                <a:spcPts val="0"/>
              </a:spcBef>
              <a:spcAft>
                <a:spcPts val="0"/>
              </a:spcAft>
              <a:buNone/>
            </a:pPr>
            <a:r>
              <a:rPr lang="en-US" sz="1800">
                <a:solidFill>
                  <a:srgbClr val="275F62"/>
                </a:solidFill>
                <a:latin typeface="Montserrat ExtraBold"/>
                <a:ea typeface="Montserrat ExtraBold"/>
                <a:cs typeface="Montserrat ExtraBold"/>
                <a:sym typeface="Montserrat ExtraBold"/>
              </a:rPr>
              <a:t>Mission</a:t>
            </a:r>
            <a:endParaRPr sz="1800">
              <a:solidFill>
                <a:srgbClr val="275F62"/>
              </a:solidFill>
              <a:latin typeface="Montserrat ExtraBold"/>
              <a:ea typeface="Montserrat ExtraBold"/>
              <a:cs typeface="Montserrat ExtraBold"/>
              <a:sym typeface="Montserrat ExtraBold"/>
            </a:endParaRPr>
          </a:p>
        </p:txBody>
      </p:sp>
      <p:sp>
        <p:nvSpPr>
          <p:cNvPr id="169" name="Google Shape;169;g13209e2f96e_0_113"/>
          <p:cNvSpPr/>
          <p:nvPr/>
        </p:nvSpPr>
        <p:spPr>
          <a:xfrm>
            <a:off x="1701900" y="7298926"/>
            <a:ext cx="4460120" cy="1969643"/>
          </a:xfrm>
          <a:custGeom>
            <a:avLst/>
            <a:gdLst/>
            <a:ahLst/>
            <a:cxnLst/>
            <a:rect l="l" t="t" r="r" b="b"/>
            <a:pathLst>
              <a:path w="1687841" h="660400" extrusionOk="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327C8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0" name="Google Shape;170;g13209e2f96e_0_113"/>
          <p:cNvSpPr txBox="1"/>
          <p:nvPr/>
        </p:nvSpPr>
        <p:spPr>
          <a:xfrm>
            <a:off x="2154019" y="6905150"/>
            <a:ext cx="3689700" cy="277200"/>
          </a:xfrm>
          <a:prstGeom prst="rect">
            <a:avLst/>
          </a:prstGeom>
          <a:noFill/>
          <a:ln>
            <a:noFill/>
          </a:ln>
        </p:spPr>
        <p:txBody>
          <a:bodyPr spcFirstLastPara="1" wrap="square" lIns="0" tIns="0" rIns="0" bIns="0" anchor="t" anchorCtr="0">
            <a:spAutoFit/>
          </a:bodyPr>
          <a:lstStyle/>
          <a:p>
            <a:pPr marL="0" marR="0" lvl="0" indent="0" algn="ctr" rtl="0">
              <a:lnSpc>
                <a:spcPct val="130023"/>
              </a:lnSpc>
              <a:spcBef>
                <a:spcPts val="0"/>
              </a:spcBef>
              <a:spcAft>
                <a:spcPts val="0"/>
              </a:spcAft>
              <a:buNone/>
            </a:pPr>
            <a:r>
              <a:rPr lang="en-US" sz="1800">
                <a:solidFill>
                  <a:srgbClr val="275F62"/>
                </a:solidFill>
                <a:latin typeface="Montserrat ExtraBold"/>
                <a:ea typeface="Montserrat ExtraBold"/>
                <a:cs typeface="Montserrat ExtraBold"/>
                <a:sym typeface="Montserrat ExtraBold"/>
              </a:rPr>
              <a:t>Youth Program</a:t>
            </a:r>
            <a:endParaRPr sz="1800">
              <a:solidFill>
                <a:srgbClr val="275F62"/>
              </a:solidFill>
              <a:latin typeface="Montserrat ExtraBold"/>
              <a:ea typeface="Montserrat ExtraBold"/>
              <a:cs typeface="Montserrat ExtraBold"/>
              <a:sym typeface="Montserrat ExtraBold"/>
            </a:endParaRPr>
          </a:p>
        </p:txBody>
      </p:sp>
      <p:sp>
        <p:nvSpPr>
          <p:cNvPr id="171" name="Google Shape;171;g13209e2f96e_0_113"/>
          <p:cNvSpPr txBox="1"/>
          <p:nvPr/>
        </p:nvSpPr>
        <p:spPr>
          <a:xfrm>
            <a:off x="2368999" y="2967495"/>
            <a:ext cx="3867600" cy="1718100"/>
          </a:xfrm>
          <a:prstGeom prst="rect">
            <a:avLst/>
          </a:prstGeom>
          <a:noFill/>
          <a:ln>
            <a:noFill/>
          </a:ln>
        </p:spPr>
        <p:txBody>
          <a:bodyPr spcFirstLastPara="1" wrap="square" lIns="0" tIns="0" rIns="0" bIns="0" anchor="t" anchorCtr="0">
            <a:spAutoFit/>
          </a:bodyPr>
          <a:lstStyle/>
          <a:p>
            <a:pPr marL="0" marR="0" lvl="0" indent="0" algn="ctr" rtl="0">
              <a:lnSpc>
                <a:spcPct val="130023"/>
              </a:lnSpc>
              <a:spcBef>
                <a:spcPts val="0"/>
              </a:spcBef>
              <a:spcAft>
                <a:spcPts val="0"/>
              </a:spcAft>
              <a:buNone/>
            </a:pPr>
            <a:r>
              <a:rPr lang="en-US" sz="1800">
                <a:solidFill>
                  <a:schemeClr val="lt1"/>
                </a:solidFill>
                <a:latin typeface="Montserrat ExtraBold"/>
                <a:ea typeface="Montserrat ExtraBold"/>
                <a:cs typeface="Montserrat ExtraBold"/>
                <a:sym typeface="Montserrat ExtraBold"/>
              </a:rPr>
              <a:t>A society in which diverse sexual and gender identities, orientations and expressions are included, valued, and celebrated.</a:t>
            </a:r>
            <a:endParaRPr sz="1000">
              <a:solidFill>
                <a:schemeClr val="lt1"/>
              </a:solidFill>
            </a:endParaRPr>
          </a:p>
        </p:txBody>
      </p:sp>
      <p:sp>
        <p:nvSpPr>
          <p:cNvPr id="172" name="Google Shape;172;g13209e2f96e_0_113"/>
          <p:cNvSpPr txBox="1"/>
          <p:nvPr/>
        </p:nvSpPr>
        <p:spPr>
          <a:xfrm>
            <a:off x="2065079" y="7481782"/>
            <a:ext cx="3867600" cy="1718100"/>
          </a:xfrm>
          <a:prstGeom prst="rect">
            <a:avLst/>
          </a:prstGeom>
          <a:noFill/>
          <a:ln>
            <a:noFill/>
          </a:ln>
        </p:spPr>
        <p:txBody>
          <a:bodyPr spcFirstLastPara="1" wrap="square" lIns="0" tIns="0" rIns="0" bIns="0" anchor="t" anchorCtr="0">
            <a:spAutoFit/>
          </a:bodyPr>
          <a:lstStyle/>
          <a:p>
            <a:pPr marL="0" marR="0" lvl="0" indent="0" algn="ctr" rtl="0">
              <a:lnSpc>
                <a:spcPct val="130023"/>
              </a:lnSpc>
              <a:spcBef>
                <a:spcPts val="0"/>
              </a:spcBef>
              <a:spcAft>
                <a:spcPts val="0"/>
              </a:spcAft>
              <a:buNone/>
            </a:pPr>
            <a:r>
              <a:rPr lang="en-US" sz="1800">
                <a:solidFill>
                  <a:schemeClr val="lt1"/>
                </a:solidFill>
                <a:latin typeface="Montserrat ExtraBold"/>
                <a:ea typeface="Montserrat ExtraBold"/>
                <a:cs typeface="Montserrat ExtraBold"/>
                <a:sym typeface="Montserrat ExtraBold"/>
              </a:rPr>
              <a:t>Youth Program is for 2SLGBTQ+ and allied youth, ranging in ages from 10-21, and offers a positive space to celebrate identity.</a:t>
            </a:r>
            <a:endParaRPr sz="1000">
              <a:solidFill>
                <a:schemeClr val="lt1"/>
              </a:solidFill>
            </a:endParaRPr>
          </a:p>
        </p:txBody>
      </p:sp>
      <p:sp>
        <p:nvSpPr>
          <p:cNvPr id="173" name="Google Shape;173;g13209e2f96e_0_113"/>
          <p:cNvSpPr txBox="1"/>
          <p:nvPr/>
        </p:nvSpPr>
        <p:spPr>
          <a:xfrm>
            <a:off x="12966867" y="3798084"/>
            <a:ext cx="3866100" cy="1357800"/>
          </a:xfrm>
          <a:prstGeom prst="rect">
            <a:avLst/>
          </a:prstGeom>
          <a:noFill/>
          <a:ln>
            <a:noFill/>
          </a:ln>
        </p:spPr>
        <p:txBody>
          <a:bodyPr spcFirstLastPara="1" wrap="square" lIns="0" tIns="0" rIns="0" bIns="0" anchor="t" anchorCtr="0">
            <a:spAutoFit/>
          </a:bodyPr>
          <a:lstStyle/>
          <a:p>
            <a:pPr marL="0" marR="0" lvl="0" indent="0" algn="ctr" rtl="0">
              <a:lnSpc>
                <a:spcPct val="130023"/>
              </a:lnSpc>
              <a:spcBef>
                <a:spcPts val="0"/>
              </a:spcBef>
              <a:spcAft>
                <a:spcPts val="0"/>
              </a:spcAft>
              <a:buNone/>
            </a:pPr>
            <a:r>
              <a:rPr lang="en-US" sz="1800">
                <a:solidFill>
                  <a:schemeClr val="lt1"/>
                </a:solidFill>
                <a:latin typeface="Montserrat ExtraBold"/>
                <a:ea typeface="Montserrat ExtraBold"/>
                <a:cs typeface="Montserrat ExtraBold"/>
                <a:sym typeface="Montserrat ExtraBold"/>
              </a:rPr>
              <a:t>Rainbow Resource Centre nurtures inclusive spaces for 2SLGBTQ+ communities to thrive.</a:t>
            </a:r>
            <a:endParaRPr sz="1000">
              <a:solidFill>
                <a:schemeClr val="lt1"/>
              </a:solidFill>
            </a:endParaRPr>
          </a:p>
        </p:txBody>
      </p:sp>
      <p:sp>
        <p:nvSpPr>
          <p:cNvPr id="174" name="Google Shape;174;g13209e2f96e_0_113"/>
          <p:cNvSpPr txBox="1"/>
          <p:nvPr/>
        </p:nvSpPr>
        <p:spPr>
          <a:xfrm>
            <a:off x="12487059" y="7679674"/>
            <a:ext cx="3678600" cy="2078400"/>
          </a:xfrm>
          <a:prstGeom prst="rect">
            <a:avLst/>
          </a:prstGeom>
          <a:noFill/>
          <a:ln>
            <a:noFill/>
          </a:ln>
        </p:spPr>
        <p:txBody>
          <a:bodyPr spcFirstLastPara="1" wrap="square" lIns="0" tIns="0" rIns="0" bIns="0" anchor="t" anchorCtr="0">
            <a:spAutoFit/>
          </a:bodyPr>
          <a:lstStyle/>
          <a:p>
            <a:pPr marL="0" marR="0" lvl="0" indent="0" algn="ctr" rtl="0">
              <a:lnSpc>
                <a:spcPct val="130023"/>
              </a:lnSpc>
              <a:spcBef>
                <a:spcPts val="0"/>
              </a:spcBef>
              <a:spcAft>
                <a:spcPts val="0"/>
              </a:spcAft>
              <a:buNone/>
            </a:pPr>
            <a:r>
              <a:rPr lang="en-US" sz="1800">
                <a:solidFill>
                  <a:schemeClr val="lt1"/>
                </a:solidFill>
                <a:latin typeface="Montserrat ExtraBold"/>
                <a:ea typeface="Montserrat ExtraBold"/>
                <a:cs typeface="Montserrat ExtraBold"/>
                <a:sym typeface="Montserrat ExtraBold"/>
              </a:rPr>
              <a:t>Youth Program focuses on fostering resilience, increasing self-esteem, confidence and skills while building social networks, contacts, and peer support.</a:t>
            </a:r>
            <a:endParaRPr sz="1900">
              <a:solidFill>
                <a:schemeClr val="lt1"/>
              </a:solidFill>
            </a:endParaRPr>
          </a:p>
        </p:txBody>
      </p:sp>
      <p:pic>
        <p:nvPicPr>
          <p:cNvPr id="175" name="Google Shape;175;g13209e2f96e_0_113"/>
          <p:cNvPicPr preferRelativeResize="0"/>
          <p:nvPr/>
        </p:nvPicPr>
        <p:blipFill rotWithShape="1">
          <a:blip r:embed="rId6">
            <a:alphaModFix/>
          </a:blip>
          <a:srcRect/>
          <a:stretch/>
        </p:blipFill>
        <p:spPr>
          <a:xfrm rot="9926559">
            <a:off x="6229419" y="7779449"/>
            <a:ext cx="1455325" cy="722206"/>
          </a:xfrm>
          <a:prstGeom prst="rect">
            <a:avLst/>
          </a:prstGeom>
          <a:noFill/>
          <a:ln>
            <a:noFill/>
          </a:ln>
        </p:spPr>
      </p:pic>
      <p:pic>
        <p:nvPicPr>
          <p:cNvPr id="176" name="Google Shape;176;g13209e2f96e_0_113"/>
          <p:cNvPicPr preferRelativeResize="0"/>
          <p:nvPr/>
        </p:nvPicPr>
        <p:blipFill rotWithShape="1">
          <a:blip r:embed="rId6">
            <a:alphaModFix/>
          </a:blip>
          <a:srcRect/>
          <a:stretch/>
        </p:blipFill>
        <p:spPr>
          <a:xfrm rot="-1440374">
            <a:off x="11159719" y="4045749"/>
            <a:ext cx="1455325" cy="7222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324eb24259_0_118"/>
          <p:cNvSpPr txBox="1"/>
          <p:nvPr/>
        </p:nvSpPr>
        <p:spPr>
          <a:xfrm>
            <a:off x="4585051" y="870350"/>
            <a:ext cx="11933400" cy="892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799" b="1">
                <a:solidFill>
                  <a:srgbClr val="434343"/>
                </a:solidFill>
                <a:latin typeface="Inter"/>
                <a:ea typeface="Inter"/>
                <a:cs typeface="Inter"/>
                <a:sym typeface="Inter"/>
              </a:rPr>
              <a:t>Stakeholder Engagement</a:t>
            </a:r>
            <a:endParaRPr>
              <a:solidFill>
                <a:srgbClr val="434343"/>
              </a:solidFill>
            </a:endParaRPr>
          </a:p>
        </p:txBody>
      </p:sp>
      <p:sp>
        <p:nvSpPr>
          <p:cNvPr id="182" name="Google Shape;182;g1324eb24259_0_118"/>
          <p:cNvSpPr txBox="1"/>
          <p:nvPr/>
        </p:nvSpPr>
        <p:spPr>
          <a:xfrm>
            <a:off x="1261887" y="4269500"/>
            <a:ext cx="71220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solidFill>
                <a:srgbClr val="434343"/>
              </a:solidFill>
            </a:endParaRPr>
          </a:p>
        </p:txBody>
      </p:sp>
      <p:sp>
        <p:nvSpPr>
          <p:cNvPr id="183" name="Google Shape;183;g1324eb24259_0_118"/>
          <p:cNvSpPr txBox="1"/>
          <p:nvPr/>
        </p:nvSpPr>
        <p:spPr>
          <a:xfrm>
            <a:off x="1373336" y="2436443"/>
            <a:ext cx="7371300" cy="6624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800" b="1">
                <a:solidFill>
                  <a:srgbClr val="F07946"/>
                </a:solidFill>
                <a:latin typeface="Inter"/>
                <a:ea typeface="Inter"/>
                <a:cs typeface="Inter"/>
                <a:sym typeface="Inter"/>
              </a:rPr>
              <a:t>Primary: </a:t>
            </a:r>
            <a:endParaRPr sz="2800" b="1">
              <a:solidFill>
                <a:srgbClr val="F07946"/>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Consulted on a regular basis.</a:t>
            </a:r>
            <a:endParaRPr sz="2300">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Engaged first-hand in the evaluation process of the program.</a:t>
            </a:r>
            <a:endParaRPr sz="2300">
              <a:solidFill>
                <a:srgbClr val="434343"/>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Aids in implementation and operation of new data collection methods. </a:t>
            </a:r>
            <a:endParaRPr sz="2300">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r>
              <a:rPr lang="en-US" sz="2800" b="1">
                <a:solidFill>
                  <a:srgbClr val="FFD699"/>
                </a:solidFill>
                <a:latin typeface="Inter"/>
                <a:ea typeface="Inter"/>
                <a:cs typeface="Inter"/>
                <a:sym typeface="Inter"/>
              </a:rPr>
              <a:t>Secondary:</a:t>
            </a:r>
            <a:endParaRPr sz="2800" b="1">
              <a:solidFill>
                <a:srgbClr val="FFD699"/>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Support ongoing evaluation &amp; sustain uptake of 3-year plan.</a:t>
            </a:r>
            <a:endParaRPr sz="2300">
              <a:solidFill>
                <a:srgbClr val="434343"/>
              </a:solidFill>
              <a:latin typeface="Inter"/>
              <a:ea typeface="Inter"/>
              <a:cs typeface="Inter"/>
              <a:sym typeface="Inter"/>
            </a:endParaRPr>
          </a:p>
          <a:p>
            <a:pPr marL="0" marR="0" lvl="0" indent="0" algn="l" rtl="0">
              <a:lnSpc>
                <a:spcPct val="140000"/>
              </a:lnSpc>
              <a:spcBef>
                <a:spcPts val="0"/>
              </a:spcBef>
              <a:spcAft>
                <a:spcPts val="0"/>
              </a:spcAft>
              <a:buNone/>
            </a:pPr>
            <a:r>
              <a:rPr lang="en-US" sz="2800" b="1">
                <a:solidFill>
                  <a:srgbClr val="327C80"/>
                </a:solidFill>
                <a:latin typeface="Inter"/>
                <a:ea typeface="Inter"/>
                <a:cs typeface="Inter"/>
                <a:sym typeface="Inter"/>
              </a:rPr>
              <a:t>Tertiary:</a:t>
            </a:r>
            <a:endParaRPr sz="2800" b="1">
              <a:solidFill>
                <a:srgbClr val="327C80"/>
              </a:solidFill>
              <a:latin typeface="Inter"/>
              <a:ea typeface="Inter"/>
              <a:cs typeface="Inter"/>
              <a:sym typeface="Inter"/>
            </a:endParaRPr>
          </a:p>
          <a:p>
            <a:pPr marL="457200" marR="0" lvl="0" indent="-374650" algn="l" rtl="0">
              <a:lnSpc>
                <a:spcPct val="140000"/>
              </a:lnSpc>
              <a:spcBef>
                <a:spcPts val="0"/>
              </a:spcBef>
              <a:spcAft>
                <a:spcPts val="0"/>
              </a:spcAft>
              <a:buClr>
                <a:srgbClr val="434343"/>
              </a:buClr>
              <a:buSzPts val="2300"/>
              <a:buFont typeface="Inter"/>
              <a:buChar char="-"/>
            </a:pPr>
            <a:r>
              <a:rPr lang="en-US" sz="2300">
                <a:solidFill>
                  <a:srgbClr val="434343"/>
                </a:solidFill>
                <a:latin typeface="Inter"/>
                <a:ea typeface="Inter"/>
                <a:cs typeface="Inter"/>
                <a:sym typeface="Inter"/>
              </a:rPr>
              <a:t>Results will be disseminated to inform program operations, evaluation process, and knowledge translation opportunities.</a:t>
            </a:r>
            <a:endParaRPr sz="2300">
              <a:solidFill>
                <a:srgbClr val="434343"/>
              </a:solidFill>
              <a:latin typeface="Inter"/>
              <a:ea typeface="Inter"/>
              <a:cs typeface="Inter"/>
              <a:sym typeface="Inter"/>
            </a:endParaRPr>
          </a:p>
        </p:txBody>
      </p:sp>
      <p:pic>
        <p:nvPicPr>
          <p:cNvPr id="184" name="Google Shape;184;g1324eb24259_0_118"/>
          <p:cNvPicPr preferRelativeResize="0"/>
          <p:nvPr/>
        </p:nvPicPr>
        <p:blipFill>
          <a:blip r:embed="rId3">
            <a:alphaModFix/>
          </a:blip>
          <a:stretch>
            <a:fillRect/>
          </a:stretch>
        </p:blipFill>
        <p:spPr>
          <a:xfrm>
            <a:off x="634400" y="540376"/>
            <a:ext cx="2402780" cy="1173350"/>
          </a:xfrm>
          <a:prstGeom prst="rect">
            <a:avLst/>
          </a:prstGeom>
          <a:noFill/>
          <a:ln>
            <a:noFill/>
          </a:ln>
        </p:spPr>
      </p:pic>
      <p:pic>
        <p:nvPicPr>
          <p:cNvPr id="185" name="Google Shape;185;g1324eb24259_0_118"/>
          <p:cNvPicPr preferRelativeResize="0"/>
          <p:nvPr/>
        </p:nvPicPr>
        <p:blipFill>
          <a:blip r:embed="rId4">
            <a:alphaModFix/>
          </a:blip>
          <a:stretch>
            <a:fillRect/>
          </a:stretch>
        </p:blipFill>
        <p:spPr>
          <a:xfrm>
            <a:off x="9125926" y="2132200"/>
            <a:ext cx="7831051" cy="7236149"/>
          </a:xfrm>
          <a:prstGeom prst="rect">
            <a:avLst/>
          </a:prstGeom>
          <a:noFill/>
          <a:ln>
            <a:noFill/>
          </a:ln>
        </p:spPr>
      </p:pic>
      <p:pic>
        <p:nvPicPr>
          <p:cNvPr id="186" name="Google Shape;186;g1324eb24259_0_118"/>
          <p:cNvPicPr preferRelativeResize="0"/>
          <p:nvPr/>
        </p:nvPicPr>
        <p:blipFill>
          <a:blip r:embed="rId5">
            <a:alphaModFix/>
          </a:blip>
          <a:stretch>
            <a:fillRect/>
          </a:stretch>
        </p:blipFill>
        <p:spPr>
          <a:xfrm>
            <a:off x="12393914" y="4987325"/>
            <a:ext cx="1546412" cy="1525900"/>
          </a:xfrm>
          <a:prstGeom prst="rect">
            <a:avLst/>
          </a:prstGeom>
          <a:noFill/>
          <a:ln>
            <a:noFill/>
          </a:ln>
        </p:spPr>
      </p:pic>
      <p:sp>
        <p:nvSpPr>
          <p:cNvPr id="187" name="Google Shape;187;g1324eb24259_0_118"/>
          <p:cNvSpPr txBox="1"/>
          <p:nvPr/>
        </p:nvSpPr>
        <p:spPr>
          <a:xfrm>
            <a:off x="9986020" y="5282000"/>
            <a:ext cx="2084700" cy="354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u="sng">
                <a:solidFill>
                  <a:srgbClr val="434343"/>
                </a:solidFill>
                <a:latin typeface="Inter"/>
                <a:ea typeface="Inter"/>
                <a:cs typeface="Inter"/>
                <a:sym typeface="Inter"/>
              </a:rPr>
              <a:t>Secondary</a:t>
            </a:r>
            <a:endParaRPr b="1" u="sng">
              <a:solidFill>
                <a:srgbClr val="434343"/>
              </a:solidFill>
            </a:endParaRPr>
          </a:p>
        </p:txBody>
      </p:sp>
      <p:sp>
        <p:nvSpPr>
          <p:cNvPr id="188" name="Google Shape;188;g1324eb24259_0_118"/>
          <p:cNvSpPr txBox="1"/>
          <p:nvPr/>
        </p:nvSpPr>
        <p:spPr>
          <a:xfrm>
            <a:off x="13940320" y="5282000"/>
            <a:ext cx="2084700" cy="354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u="sng">
                <a:solidFill>
                  <a:schemeClr val="lt1"/>
                </a:solidFill>
                <a:latin typeface="Inter"/>
                <a:ea typeface="Inter"/>
                <a:cs typeface="Inter"/>
                <a:sym typeface="Inter"/>
              </a:rPr>
              <a:t>Tertiary</a:t>
            </a:r>
            <a:endParaRPr b="1" u="sng">
              <a:solidFill>
                <a:schemeClr val="lt1"/>
              </a:solidFill>
            </a:endParaRPr>
          </a:p>
        </p:txBody>
      </p:sp>
      <p:sp>
        <p:nvSpPr>
          <p:cNvPr id="189" name="Google Shape;189;g1324eb24259_0_118"/>
          <p:cNvSpPr txBox="1"/>
          <p:nvPr/>
        </p:nvSpPr>
        <p:spPr>
          <a:xfrm>
            <a:off x="11999095" y="2436450"/>
            <a:ext cx="2084700" cy="354000"/>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Clr>
                <a:schemeClr val="dk1"/>
              </a:buClr>
              <a:buFont typeface="Arial"/>
              <a:buNone/>
            </a:pPr>
            <a:r>
              <a:rPr lang="en-US" sz="2300" b="1" u="sng">
                <a:solidFill>
                  <a:srgbClr val="434343"/>
                </a:solidFill>
                <a:latin typeface="Inter"/>
                <a:ea typeface="Inter"/>
                <a:cs typeface="Inter"/>
                <a:sym typeface="Inter"/>
              </a:rPr>
              <a:t>Primary</a:t>
            </a:r>
            <a:endParaRPr b="1" u="sng">
              <a:solidFill>
                <a:srgbClr val="434343"/>
              </a:solidFill>
            </a:endParaRPr>
          </a:p>
        </p:txBody>
      </p:sp>
      <p:sp>
        <p:nvSpPr>
          <p:cNvPr id="190" name="Google Shape;190;g1324eb24259_0_118"/>
          <p:cNvSpPr txBox="1"/>
          <p:nvPr/>
        </p:nvSpPr>
        <p:spPr>
          <a:xfrm>
            <a:off x="11076850" y="3145988"/>
            <a:ext cx="1668300" cy="14160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1900" b="1">
                <a:solidFill>
                  <a:srgbClr val="434343"/>
                </a:solidFill>
                <a:latin typeface="Inter"/>
                <a:ea typeface="Inter"/>
                <a:cs typeface="Inter"/>
                <a:sym typeface="Inter"/>
              </a:rPr>
              <a:t>2SLGBTQ+ Youth Participants in Programs</a:t>
            </a:r>
            <a:r>
              <a:rPr lang="en-US" sz="2300" b="1">
                <a:solidFill>
                  <a:srgbClr val="434343"/>
                </a:solidFill>
                <a:latin typeface="Inter"/>
                <a:ea typeface="Inter"/>
                <a:cs typeface="Inter"/>
                <a:sym typeface="Inter"/>
              </a:rPr>
              <a:t>  </a:t>
            </a:r>
            <a:endParaRPr b="1"/>
          </a:p>
        </p:txBody>
      </p:sp>
      <p:sp>
        <p:nvSpPr>
          <p:cNvPr id="191" name="Google Shape;191;g1324eb24259_0_118"/>
          <p:cNvSpPr txBox="1"/>
          <p:nvPr/>
        </p:nvSpPr>
        <p:spPr>
          <a:xfrm>
            <a:off x="12745150" y="3048025"/>
            <a:ext cx="2286000" cy="2312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Clr>
                <a:schemeClr val="dk1"/>
              </a:buClr>
              <a:buSzPts val="1100"/>
              <a:buFont typeface="Arial"/>
              <a:buNone/>
            </a:pPr>
            <a:r>
              <a:rPr lang="en-US" sz="1900" b="1">
                <a:solidFill>
                  <a:srgbClr val="434343"/>
                </a:solidFill>
                <a:latin typeface="Inter"/>
                <a:ea typeface="Inter"/>
                <a:cs typeface="Inter"/>
                <a:sym typeface="Inter"/>
              </a:rPr>
              <a:t>Rainbow Resource Centre Youth Program Staff &amp; Volunteers</a:t>
            </a:r>
            <a:endParaRPr sz="1900" b="1" i="1">
              <a:solidFill>
                <a:srgbClr val="434343"/>
              </a:solidFill>
              <a:latin typeface="Inter"/>
              <a:ea typeface="Inter"/>
              <a:cs typeface="Inter"/>
              <a:sym typeface="Inter"/>
            </a:endParaRPr>
          </a:p>
          <a:p>
            <a:pPr marL="0" lvl="0" indent="0" algn="ctr" rtl="0">
              <a:lnSpc>
                <a:spcPct val="140000"/>
              </a:lnSpc>
              <a:spcBef>
                <a:spcPts val="1200"/>
              </a:spcBef>
              <a:spcAft>
                <a:spcPts val="0"/>
              </a:spcAft>
              <a:buNone/>
            </a:pPr>
            <a:endParaRPr sz="1900" b="1">
              <a:solidFill>
                <a:srgbClr val="434343"/>
              </a:solidFill>
              <a:latin typeface="Inter"/>
              <a:ea typeface="Inter"/>
              <a:cs typeface="Inter"/>
              <a:sym typeface="Inter"/>
            </a:endParaRPr>
          </a:p>
        </p:txBody>
      </p:sp>
      <p:sp>
        <p:nvSpPr>
          <p:cNvPr id="192" name="Google Shape;192;g1324eb24259_0_118"/>
          <p:cNvSpPr txBox="1"/>
          <p:nvPr/>
        </p:nvSpPr>
        <p:spPr>
          <a:xfrm>
            <a:off x="9885375" y="6004275"/>
            <a:ext cx="2286000" cy="3110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US" sz="1900" b="1">
                <a:solidFill>
                  <a:srgbClr val="434343"/>
                </a:solidFill>
                <a:latin typeface="Inter"/>
                <a:ea typeface="Inter"/>
                <a:cs typeface="Inter"/>
                <a:sym typeface="Inter"/>
              </a:rPr>
              <a:t>United Way</a:t>
            </a:r>
            <a:endParaRPr sz="1900" b="1">
              <a:solidFill>
                <a:srgbClr val="434343"/>
              </a:solidFill>
              <a:latin typeface="Inter"/>
              <a:ea typeface="Inter"/>
              <a:cs typeface="Inter"/>
              <a:sym typeface="Inter"/>
            </a:endParaRPr>
          </a:p>
          <a:p>
            <a:pPr marL="0" lvl="0" indent="0" algn="ctr" rtl="0">
              <a:lnSpc>
                <a:spcPct val="115000"/>
              </a:lnSpc>
              <a:spcBef>
                <a:spcPts val="1200"/>
              </a:spcBef>
              <a:spcAft>
                <a:spcPts val="0"/>
              </a:spcAft>
              <a:buNone/>
            </a:pPr>
            <a:r>
              <a:rPr lang="en-US" sz="1900" b="1">
                <a:solidFill>
                  <a:srgbClr val="434343"/>
                </a:solidFill>
                <a:latin typeface="Inter"/>
                <a:ea typeface="Inter"/>
                <a:cs typeface="Inter"/>
                <a:sym typeface="Inter"/>
              </a:rPr>
              <a:t>Board of Directors</a:t>
            </a:r>
            <a:endParaRPr sz="1900" b="1">
              <a:solidFill>
                <a:srgbClr val="434343"/>
              </a:solidFill>
              <a:latin typeface="Inter"/>
              <a:ea typeface="Inter"/>
              <a:cs typeface="Inter"/>
              <a:sym typeface="Inter"/>
            </a:endParaRPr>
          </a:p>
          <a:p>
            <a:pPr marL="0" lvl="0" indent="0" algn="ctr" rtl="0">
              <a:lnSpc>
                <a:spcPct val="115000"/>
              </a:lnSpc>
              <a:spcBef>
                <a:spcPts val="1200"/>
              </a:spcBef>
              <a:spcAft>
                <a:spcPts val="0"/>
              </a:spcAft>
              <a:buNone/>
            </a:pPr>
            <a:r>
              <a:rPr lang="en-US" sz="1900" b="1">
                <a:solidFill>
                  <a:srgbClr val="434343"/>
                </a:solidFill>
                <a:latin typeface="Inter"/>
                <a:ea typeface="Inter"/>
                <a:cs typeface="Inter"/>
                <a:sym typeface="Inter"/>
              </a:rPr>
              <a:t>Families of LGBTQ+ Youth</a:t>
            </a:r>
            <a:endParaRPr sz="1900" b="1">
              <a:solidFill>
                <a:srgbClr val="434343"/>
              </a:solidFill>
              <a:latin typeface="Inter"/>
              <a:ea typeface="Inter"/>
              <a:cs typeface="Inter"/>
              <a:sym typeface="Inter"/>
            </a:endParaRPr>
          </a:p>
          <a:p>
            <a:pPr marL="0" lvl="0" indent="0" algn="ctr" rtl="0">
              <a:lnSpc>
                <a:spcPct val="115000"/>
              </a:lnSpc>
              <a:spcBef>
                <a:spcPts val="1200"/>
              </a:spcBef>
              <a:spcAft>
                <a:spcPts val="0"/>
              </a:spcAft>
              <a:buNone/>
            </a:pPr>
            <a:r>
              <a:rPr lang="en-US" sz="1900" b="1">
                <a:solidFill>
                  <a:srgbClr val="434343"/>
                </a:solidFill>
                <a:latin typeface="Inter"/>
                <a:ea typeface="Inter"/>
                <a:cs typeface="Inter"/>
                <a:sym typeface="Inter"/>
              </a:rPr>
              <a:t>Elders</a:t>
            </a:r>
            <a:endParaRPr sz="1900" b="1">
              <a:solidFill>
                <a:srgbClr val="434343"/>
              </a:solidFill>
              <a:latin typeface="Inter"/>
              <a:ea typeface="Inter"/>
              <a:cs typeface="Inter"/>
              <a:sym typeface="Inter"/>
            </a:endParaRPr>
          </a:p>
          <a:p>
            <a:pPr marL="0" lvl="0" indent="0" algn="ctr" rtl="0">
              <a:lnSpc>
                <a:spcPct val="140000"/>
              </a:lnSpc>
              <a:spcBef>
                <a:spcPts val="1200"/>
              </a:spcBef>
              <a:spcAft>
                <a:spcPts val="0"/>
              </a:spcAft>
              <a:buNone/>
            </a:pPr>
            <a:endParaRPr sz="1900" b="1">
              <a:solidFill>
                <a:srgbClr val="434343"/>
              </a:solidFill>
              <a:latin typeface="Inter"/>
              <a:ea typeface="Inter"/>
              <a:cs typeface="Inter"/>
              <a:sym typeface="Inter"/>
            </a:endParaRPr>
          </a:p>
        </p:txBody>
      </p:sp>
      <p:sp>
        <p:nvSpPr>
          <p:cNvPr id="193" name="Google Shape;193;g1324eb24259_0_118"/>
          <p:cNvSpPr txBox="1"/>
          <p:nvPr/>
        </p:nvSpPr>
        <p:spPr>
          <a:xfrm>
            <a:off x="12588975" y="6679075"/>
            <a:ext cx="2286000" cy="81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1900" b="1">
                <a:solidFill>
                  <a:schemeClr val="lt1"/>
                </a:solidFill>
                <a:latin typeface="Inter"/>
                <a:ea typeface="Inter"/>
                <a:cs typeface="Inter"/>
                <a:sym typeface="Inter"/>
              </a:rPr>
              <a:t>2SLGBTQ+ Youth in Programs</a:t>
            </a:r>
            <a:endParaRPr sz="1900" b="1">
              <a:solidFill>
                <a:schemeClr val="lt1"/>
              </a:solidFill>
              <a:latin typeface="Inter"/>
              <a:ea typeface="Inter"/>
              <a:cs typeface="Inter"/>
              <a:sym typeface="Inter"/>
            </a:endParaRPr>
          </a:p>
        </p:txBody>
      </p:sp>
      <p:sp>
        <p:nvSpPr>
          <p:cNvPr id="194" name="Google Shape;194;g1324eb24259_0_118"/>
          <p:cNvSpPr txBox="1"/>
          <p:nvPr/>
        </p:nvSpPr>
        <p:spPr>
          <a:xfrm>
            <a:off x="13839675" y="5750738"/>
            <a:ext cx="2286000" cy="81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1900" b="1">
                <a:solidFill>
                  <a:schemeClr val="lt1"/>
                </a:solidFill>
                <a:latin typeface="Inter"/>
                <a:ea typeface="Inter"/>
                <a:cs typeface="Inter"/>
                <a:sym typeface="Inter"/>
              </a:rPr>
              <a:t>Local Communities</a:t>
            </a:r>
            <a:endParaRPr sz="1900" b="1">
              <a:solidFill>
                <a:schemeClr val="lt1"/>
              </a:solidFill>
              <a:latin typeface="Inter"/>
              <a:ea typeface="Inter"/>
              <a:cs typeface="Inter"/>
              <a:sym typeface="Inter"/>
            </a:endParaRPr>
          </a:p>
        </p:txBody>
      </p:sp>
      <p:sp>
        <p:nvSpPr>
          <p:cNvPr id="195" name="Google Shape;195;g1324eb24259_0_118"/>
          <p:cNvSpPr txBox="1"/>
          <p:nvPr/>
        </p:nvSpPr>
        <p:spPr>
          <a:xfrm>
            <a:off x="13577450" y="8637975"/>
            <a:ext cx="2286000" cy="477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1900" b="1">
                <a:solidFill>
                  <a:schemeClr val="lt1"/>
                </a:solidFill>
                <a:latin typeface="Inter"/>
                <a:ea typeface="Inter"/>
                <a:cs typeface="Inter"/>
                <a:sym typeface="Inter"/>
              </a:rPr>
              <a:t>Policy Makers</a:t>
            </a:r>
            <a:endParaRPr sz="1900" b="1">
              <a:solidFill>
                <a:schemeClr val="lt1"/>
              </a:solidFill>
              <a:latin typeface="Inter"/>
              <a:ea typeface="Inter"/>
              <a:cs typeface="Inter"/>
              <a:sym typeface="Inter"/>
            </a:endParaRPr>
          </a:p>
        </p:txBody>
      </p:sp>
      <p:sp>
        <p:nvSpPr>
          <p:cNvPr id="196" name="Google Shape;196;g1324eb24259_0_118"/>
          <p:cNvSpPr txBox="1"/>
          <p:nvPr/>
        </p:nvSpPr>
        <p:spPr>
          <a:xfrm>
            <a:off x="15138350" y="6815175"/>
            <a:ext cx="1668300" cy="1149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1900" b="1">
                <a:solidFill>
                  <a:schemeClr val="lt1"/>
                </a:solidFill>
                <a:latin typeface="Inter"/>
                <a:ea typeface="Inter"/>
                <a:cs typeface="Inter"/>
                <a:sym typeface="Inter"/>
              </a:rPr>
              <a:t>Research &amp; Educational Institutions</a:t>
            </a:r>
            <a:endParaRPr sz="1900" b="1">
              <a:solidFill>
                <a:schemeClr val="lt1"/>
              </a:solidFill>
              <a:latin typeface="Inter"/>
              <a:ea typeface="Inter"/>
              <a:cs typeface="Inter"/>
              <a:sym typeface="Inter"/>
            </a:endParaRPr>
          </a:p>
        </p:txBody>
      </p:sp>
      <p:sp>
        <p:nvSpPr>
          <p:cNvPr id="197" name="Google Shape;197;g1324eb24259_0_118"/>
          <p:cNvSpPr txBox="1"/>
          <p:nvPr/>
        </p:nvSpPr>
        <p:spPr>
          <a:xfrm>
            <a:off x="12745150" y="7658525"/>
            <a:ext cx="2655900" cy="81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1900" b="1">
                <a:solidFill>
                  <a:schemeClr val="lt1"/>
                </a:solidFill>
                <a:latin typeface="Inter"/>
                <a:ea typeface="Inter"/>
                <a:cs typeface="Inter"/>
                <a:sym typeface="Inter"/>
              </a:rPr>
              <a:t>Child &amp; Family Services (Manitoba)</a:t>
            </a:r>
            <a:endParaRPr sz="1900" b="1">
              <a:solidFill>
                <a:schemeClr val="lt1"/>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34016b1b9f_4_18"/>
          <p:cNvSpPr txBox="1"/>
          <p:nvPr/>
        </p:nvSpPr>
        <p:spPr>
          <a:xfrm>
            <a:off x="1957724" y="91659"/>
            <a:ext cx="4648800" cy="892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799" b="1" dirty="0">
                <a:solidFill>
                  <a:srgbClr val="434343"/>
                </a:solidFill>
                <a:latin typeface="Inter"/>
                <a:ea typeface="Inter"/>
                <a:cs typeface="Inter"/>
                <a:sym typeface="Inter"/>
              </a:rPr>
              <a:t>Logic Model</a:t>
            </a:r>
            <a:endParaRPr dirty="0">
              <a:solidFill>
                <a:srgbClr val="434343"/>
              </a:solidFill>
            </a:endParaRPr>
          </a:p>
        </p:txBody>
      </p:sp>
      <p:pic>
        <p:nvPicPr>
          <p:cNvPr id="203" name="Google Shape;203;g134016b1b9f_4_18"/>
          <p:cNvPicPr preferRelativeResize="0"/>
          <p:nvPr/>
        </p:nvPicPr>
        <p:blipFill>
          <a:blip r:embed="rId3">
            <a:alphaModFix/>
          </a:blip>
          <a:stretch>
            <a:fillRect/>
          </a:stretch>
        </p:blipFill>
        <p:spPr>
          <a:xfrm>
            <a:off x="156975" y="156975"/>
            <a:ext cx="1557550" cy="760600"/>
          </a:xfrm>
          <a:prstGeom prst="rect">
            <a:avLst/>
          </a:prstGeom>
          <a:noFill/>
          <a:ln>
            <a:noFill/>
          </a:ln>
        </p:spPr>
      </p:pic>
      <p:pic>
        <p:nvPicPr>
          <p:cNvPr id="204" name="Google Shape;204;g134016b1b9f_4_18"/>
          <p:cNvPicPr preferRelativeResize="0"/>
          <p:nvPr/>
        </p:nvPicPr>
        <p:blipFill>
          <a:blip r:embed="rId4">
            <a:alphaModFix/>
          </a:blip>
          <a:stretch>
            <a:fillRect/>
          </a:stretch>
        </p:blipFill>
        <p:spPr>
          <a:xfrm>
            <a:off x="152400" y="1201875"/>
            <a:ext cx="17983201" cy="84208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34016b1b9f_4_44"/>
          <p:cNvSpPr txBox="1"/>
          <p:nvPr/>
        </p:nvSpPr>
        <p:spPr>
          <a:xfrm>
            <a:off x="1957724" y="156975"/>
            <a:ext cx="4648800" cy="2154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endParaRPr>
              <a:solidFill>
                <a:srgbClr val="434343"/>
              </a:solidFill>
            </a:endParaRPr>
          </a:p>
        </p:txBody>
      </p:sp>
      <p:pic>
        <p:nvPicPr>
          <p:cNvPr id="210" name="Google Shape;210;g134016b1b9f_4_44"/>
          <p:cNvPicPr preferRelativeResize="0"/>
          <p:nvPr/>
        </p:nvPicPr>
        <p:blipFill>
          <a:blip r:embed="rId3">
            <a:alphaModFix/>
          </a:blip>
          <a:stretch>
            <a:fillRect/>
          </a:stretch>
        </p:blipFill>
        <p:spPr>
          <a:xfrm>
            <a:off x="156975" y="156975"/>
            <a:ext cx="1557550" cy="760600"/>
          </a:xfrm>
          <a:prstGeom prst="rect">
            <a:avLst/>
          </a:prstGeom>
          <a:noFill/>
          <a:ln>
            <a:noFill/>
          </a:ln>
        </p:spPr>
      </p:pic>
      <p:pic>
        <p:nvPicPr>
          <p:cNvPr id="211" name="Google Shape;211;g134016b1b9f_4_44"/>
          <p:cNvPicPr preferRelativeResize="0"/>
          <p:nvPr/>
        </p:nvPicPr>
        <p:blipFill>
          <a:blip r:embed="rId4">
            <a:alphaModFix/>
          </a:blip>
          <a:stretch>
            <a:fillRect/>
          </a:stretch>
        </p:blipFill>
        <p:spPr>
          <a:xfrm>
            <a:off x="1793950" y="0"/>
            <a:ext cx="14700099" cy="104846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2363</Words>
  <Application>Microsoft Macintosh PowerPoint</Application>
  <PresentationFormat>Custom</PresentationFormat>
  <Paragraphs>305</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Inter</vt:lpstr>
      <vt:lpstr>Calibri</vt:lpstr>
      <vt:lpstr>Arial</vt:lpstr>
      <vt:lpstr>Times New Roman</vt:lpstr>
      <vt:lpstr>Montserrat ExtraBold</vt:lpstr>
      <vt:lpstr>Inter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Reem Mustafa</cp:lastModifiedBy>
  <cp:revision>4</cp:revision>
  <dcterms:created xsi:type="dcterms:W3CDTF">2006-08-16T00:00:00Z</dcterms:created>
  <dcterms:modified xsi:type="dcterms:W3CDTF">2022-06-13T16:59:27Z</dcterms:modified>
</cp:coreProperties>
</file>